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4630400" cy="8229600"/>
  <p:notesSz cx="8229600" cy="14630400"/>
  <p:embeddedFontLst>
    <p:embeddedFont>
      <p:font typeface="Consolas" panose="020B0609020204030204" pitchFamily="49" charset="0"/>
      <p:regular r:id="rId42"/>
      <p:bold r:id="rId43"/>
      <p:italic r:id="rId44"/>
      <p:boldItalic r:id="rId45"/>
    </p:embeddedFont>
    <p:embeddedFont>
      <p:font typeface="Montserrat" panose="00000500000000000000" pitchFamily="2"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asha Wanninayake" userId="edbbafdb7168fc01" providerId="LiveId" clId="{2BE4EA3F-1FE6-4E9D-89C8-01112CDAC2B3}"/>
    <pc:docChg chg="custSel modSld">
      <pc:chgData name="Timasha Wanninayake" userId="edbbafdb7168fc01" providerId="LiveId" clId="{2BE4EA3F-1FE6-4E9D-89C8-01112CDAC2B3}" dt="2025-07-21T08:13:05.869" v="92"/>
      <pc:docMkLst>
        <pc:docMk/>
      </pc:docMkLst>
      <pc:sldChg chg="addSp modSp mod">
        <pc:chgData name="Timasha Wanninayake" userId="edbbafdb7168fc01" providerId="LiveId" clId="{2BE4EA3F-1FE6-4E9D-89C8-01112CDAC2B3}" dt="2025-07-21T08:07:34.497" v="12" actId="208"/>
        <pc:sldMkLst>
          <pc:docMk/>
          <pc:sldMk cId="0" sldId="256"/>
        </pc:sldMkLst>
        <pc:spChg chg="add mod">
          <ac:chgData name="Timasha Wanninayake" userId="edbbafdb7168fc01" providerId="LiveId" clId="{2BE4EA3F-1FE6-4E9D-89C8-01112CDAC2B3}" dt="2025-07-21T08:07:34.497" v="12" actId="208"/>
          <ac:spMkLst>
            <pc:docMk/>
            <pc:sldMk cId="0" sldId="256"/>
            <ac:spMk id="6" creationId="{6D8CDF59-7679-D91A-91EE-735A246D04EA}"/>
          </ac:spMkLst>
        </pc:spChg>
      </pc:sldChg>
      <pc:sldChg chg="addSp modSp">
        <pc:chgData name="Timasha Wanninayake" userId="edbbafdb7168fc01" providerId="LiveId" clId="{2BE4EA3F-1FE6-4E9D-89C8-01112CDAC2B3}" dt="2025-07-21T08:07:44.571" v="13"/>
        <pc:sldMkLst>
          <pc:docMk/>
          <pc:sldMk cId="0" sldId="257"/>
        </pc:sldMkLst>
        <pc:spChg chg="add mod">
          <ac:chgData name="Timasha Wanninayake" userId="edbbafdb7168fc01" providerId="LiveId" clId="{2BE4EA3F-1FE6-4E9D-89C8-01112CDAC2B3}" dt="2025-07-21T08:07:44.571" v="13"/>
          <ac:spMkLst>
            <pc:docMk/>
            <pc:sldMk cId="0" sldId="257"/>
            <ac:spMk id="22" creationId="{4AAA2202-5275-A72D-112A-CDC809F72894}"/>
          </ac:spMkLst>
        </pc:spChg>
      </pc:sldChg>
      <pc:sldChg chg="addSp modSp mod">
        <pc:chgData name="Timasha Wanninayake" userId="edbbafdb7168fc01" providerId="LiveId" clId="{2BE4EA3F-1FE6-4E9D-89C8-01112CDAC2B3}" dt="2025-07-21T08:07:57.119" v="16" actId="1076"/>
        <pc:sldMkLst>
          <pc:docMk/>
          <pc:sldMk cId="0" sldId="258"/>
        </pc:sldMkLst>
        <pc:spChg chg="add mod">
          <ac:chgData name="Timasha Wanninayake" userId="edbbafdb7168fc01" providerId="LiveId" clId="{2BE4EA3F-1FE6-4E9D-89C8-01112CDAC2B3}" dt="2025-07-21T08:07:47.391" v="14"/>
          <ac:spMkLst>
            <pc:docMk/>
            <pc:sldMk cId="0" sldId="258"/>
            <ac:spMk id="8" creationId="{DA4D6BD2-2586-D55F-7C22-F90B028F25D1}"/>
          </ac:spMkLst>
        </pc:spChg>
        <pc:picChg chg="mod">
          <ac:chgData name="Timasha Wanninayake" userId="edbbafdb7168fc01" providerId="LiveId" clId="{2BE4EA3F-1FE6-4E9D-89C8-01112CDAC2B3}" dt="2025-07-21T08:07:57.119" v="16" actId="1076"/>
          <ac:picMkLst>
            <pc:docMk/>
            <pc:sldMk cId="0" sldId="258"/>
            <ac:picMk id="4" creationId="{00000000-0000-0000-0000-000000000000}"/>
          </ac:picMkLst>
        </pc:picChg>
      </pc:sldChg>
      <pc:sldChg chg="addSp modSp">
        <pc:chgData name="Timasha Wanninayake" userId="edbbafdb7168fc01" providerId="LiveId" clId="{2BE4EA3F-1FE6-4E9D-89C8-01112CDAC2B3}" dt="2025-07-21T08:08:00.938" v="17"/>
        <pc:sldMkLst>
          <pc:docMk/>
          <pc:sldMk cId="0" sldId="259"/>
        </pc:sldMkLst>
        <pc:spChg chg="add mod">
          <ac:chgData name="Timasha Wanninayake" userId="edbbafdb7168fc01" providerId="LiveId" clId="{2BE4EA3F-1FE6-4E9D-89C8-01112CDAC2B3}" dt="2025-07-21T08:08:00.938" v="17"/>
          <ac:spMkLst>
            <pc:docMk/>
            <pc:sldMk cId="0" sldId="259"/>
            <ac:spMk id="28" creationId="{D1C53E79-D790-7270-3B0C-9FA3FDD40B7D}"/>
          </ac:spMkLst>
        </pc:spChg>
      </pc:sldChg>
      <pc:sldChg chg="addSp modSp">
        <pc:chgData name="Timasha Wanninayake" userId="edbbafdb7168fc01" providerId="LiveId" clId="{2BE4EA3F-1FE6-4E9D-89C8-01112CDAC2B3}" dt="2025-07-21T08:08:14.854" v="18"/>
        <pc:sldMkLst>
          <pc:docMk/>
          <pc:sldMk cId="0" sldId="261"/>
        </pc:sldMkLst>
        <pc:spChg chg="add mod">
          <ac:chgData name="Timasha Wanninayake" userId="edbbafdb7168fc01" providerId="LiveId" clId="{2BE4EA3F-1FE6-4E9D-89C8-01112CDAC2B3}" dt="2025-07-21T08:08:14.854" v="18"/>
          <ac:spMkLst>
            <pc:docMk/>
            <pc:sldMk cId="0" sldId="261"/>
            <ac:spMk id="13" creationId="{0C6C48F6-4CCF-0203-2DA7-917DCDD85DB7}"/>
          </ac:spMkLst>
        </pc:spChg>
      </pc:sldChg>
      <pc:sldChg chg="addSp modSp">
        <pc:chgData name="Timasha Wanninayake" userId="edbbafdb7168fc01" providerId="LiveId" clId="{2BE4EA3F-1FE6-4E9D-89C8-01112CDAC2B3}" dt="2025-07-21T08:08:19.428" v="19"/>
        <pc:sldMkLst>
          <pc:docMk/>
          <pc:sldMk cId="0" sldId="262"/>
        </pc:sldMkLst>
        <pc:spChg chg="add mod">
          <ac:chgData name="Timasha Wanninayake" userId="edbbafdb7168fc01" providerId="LiveId" clId="{2BE4EA3F-1FE6-4E9D-89C8-01112CDAC2B3}" dt="2025-07-21T08:08:19.428" v="19"/>
          <ac:spMkLst>
            <pc:docMk/>
            <pc:sldMk cId="0" sldId="262"/>
            <ac:spMk id="57" creationId="{59FC49AC-D30D-5808-1DF2-AC933175EB04}"/>
          </ac:spMkLst>
        </pc:spChg>
      </pc:sldChg>
      <pc:sldChg chg="addSp modSp">
        <pc:chgData name="Timasha Wanninayake" userId="edbbafdb7168fc01" providerId="LiveId" clId="{2BE4EA3F-1FE6-4E9D-89C8-01112CDAC2B3}" dt="2025-07-21T08:08:25.716" v="20"/>
        <pc:sldMkLst>
          <pc:docMk/>
          <pc:sldMk cId="0" sldId="263"/>
        </pc:sldMkLst>
        <pc:spChg chg="add mod">
          <ac:chgData name="Timasha Wanninayake" userId="edbbafdb7168fc01" providerId="LiveId" clId="{2BE4EA3F-1FE6-4E9D-89C8-01112CDAC2B3}" dt="2025-07-21T08:08:25.716" v="20"/>
          <ac:spMkLst>
            <pc:docMk/>
            <pc:sldMk cId="0" sldId="263"/>
            <ac:spMk id="18" creationId="{87537CE7-F98E-F997-48E4-6536C991BD06}"/>
          </ac:spMkLst>
        </pc:spChg>
      </pc:sldChg>
      <pc:sldChg chg="addSp modSp">
        <pc:chgData name="Timasha Wanninayake" userId="edbbafdb7168fc01" providerId="LiveId" clId="{2BE4EA3F-1FE6-4E9D-89C8-01112CDAC2B3}" dt="2025-07-21T08:08:28.323" v="21"/>
        <pc:sldMkLst>
          <pc:docMk/>
          <pc:sldMk cId="0" sldId="264"/>
        </pc:sldMkLst>
        <pc:spChg chg="add mod">
          <ac:chgData name="Timasha Wanninayake" userId="edbbafdb7168fc01" providerId="LiveId" clId="{2BE4EA3F-1FE6-4E9D-89C8-01112CDAC2B3}" dt="2025-07-21T08:08:28.323" v="21"/>
          <ac:spMkLst>
            <pc:docMk/>
            <pc:sldMk cId="0" sldId="264"/>
            <ac:spMk id="13" creationId="{ED8680C9-0ED0-D5EF-E60F-827C38CC4BE3}"/>
          </ac:spMkLst>
        </pc:spChg>
      </pc:sldChg>
      <pc:sldChg chg="addSp modSp">
        <pc:chgData name="Timasha Wanninayake" userId="edbbafdb7168fc01" providerId="LiveId" clId="{2BE4EA3F-1FE6-4E9D-89C8-01112CDAC2B3}" dt="2025-07-21T08:08:31.430" v="22"/>
        <pc:sldMkLst>
          <pc:docMk/>
          <pc:sldMk cId="0" sldId="265"/>
        </pc:sldMkLst>
        <pc:spChg chg="add mod">
          <ac:chgData name="Timasha Wanninayake" userId="edbbafdb7168fc01" providerId="LiveId" clId="{2BE4EA3F-1FE6-4E9D-89C8-01112CDAC2B3}" dt="2025-07-21T08:08:31.430" v="22"/>
          <ac:spMkLst>
            <pc:docMk/>
            <pc:sldMk cId="0" sldId="265"/>
            <ac:spMk id="6" creationId="{A837674F-D750-B9DF-C449-7CA2522B044E}"/>
          </ac:spMkLst>
        </pc:spChg>
      </pc:sldChg>
      <pc:sldChg chg="addSp modSp">
        <pc:chgData name="Timasha Wanninayake" userId="edbbafdb7168fc01" providerId="LiveId" clId="{2BE4EA3F-1FE6-4E9D-89C8-01112CDAC2B3}" dt="2025-07-21T08:08:34.638" v="23"/>
        <pc:sldMkLst>
          <pc:docMk/>
          <pc:sldMk cId="0" sldId="266"/>
        </pc:sldMkLst>
        <pc:spChg chg="add mod">
          <ac:chgData name="Timasha Wanninayake" userId="edbbafdb7168fc01" providerId="LiveId" clId="{2BE4EA3F-1FE6-4E9D-89C8-01112CDAC2B3}" dt="2025-07-21T08:08:34.638" v="23"/>
          <ac:spMkLst>
            <pc:docMk/>
            <pc:sldMk cId="0" sldId="266"/>
            <ac:spMk id="5" creationId="{D3EC03ED-2045-EAB5-371F-24640516DCD6}"/>
          </ac:spMkLst>
        </pc:spChg>
      </pc:sldChg>
      <pc:sldChg chg="addSp modSp">
        <pc:chgData name="Timasha Wanninayake" userId="edbbafdb7168fc01" providerId="LiveId" clId="{2BE4EA3F-1FE6-4E9D-89C8-01112CDAC2B3}" dt="2025-07-21T08:08:37.854" v="24"/>
        <pc:sldMkLst>
          <pc:docMk/>
          <pc:sldMk cId="0" sldId="267"/>
        </pc:sldMkLst>
        <pc:spChg chg="add mod">
          <ac:chgData name="Timasha Wanninayake" userId="edbbafdb7168fc01" providerId="LiveId" clId="{2BE4EA3F-1FE6-4E9D-89C8-01112CDAC2B3}" dt="2025-07-21T08:08:37.854" v="24"/>
          <ac:spMkLst>
            <pc:docMk/>
            <pc:sldMk cId="0" sldId="267"/>
            <ac:spMk id="5" creationId="{1DC79C4D-889F-372E-D54C-1B5B97C07A05}"/>
          </ac:spMkLst>
        </pc:spChg>
      </pc:sldChg>
      <pc:sldChg chg="addSp modSp">
        <pc:chgData name="Timasha Wanninayake" userId="edbbafdb7168fc01" providerId="LiveId" clId="{2BE4EA3F-1FE6-4E9D-89C8-01112CDAC2B3}" dt="2025-07-21T08:08:42.256" v="25"/>
        <pc:sldMkLst>
          <pc:docMk/>
          <pc:sldMk cId="0" sldId="268"/>
        </pc:sldMkLst>
        <pc:spChg chg="add mod">
          <ac:chgData name="Timasha Wanninayake" userId="edbbafdb7168fc01" providerId="LiveId" clId="{2BE4EA3F-1FE6-4E9D-89C8-01112CDAC2B3}" dt="2025-07-21T08:08:42.256" v="25"/>
          <ac:spMkLst>
            <pc:docMk/>
            <pc:sldMk cId="0" sldId="268"/>
            <ac:spMk id="5" creationId="{6A93656E-A076-5D65-C53F-6A65EDE456CD}"/>
          </ac:spMkLst>
        </pc:spChg>
      </pc:sldChg>
      <pc:sldChg chg="addSp modSp">
        <pc:chgData name="Timasha Wanninayake" userId="edbbafdb7168fc01" providerId="LiveId" clId="{2BE4EA3F-1FE6-4E9D-89C8-01112CDAC2B3}" dt="2025-07-21T08:08:45.387" v="26"/>
        <pc:sldMkLst>
          <pc:docMk/>
          <pc:sldMk cId="0" sldId="269"/>
        </pc:sldMkLst>
        <pc:spChg chg="add mod">
          <ac:chgData name="Timasha Wanninayake" userId="edbbafdb7168fc01" providerId="LiveId" clId="{2BE4EA3F-1FE6-4E9D-89C8-01112CDAC2B3}" dt="2025-07-21T08:08:45.387" v="26"/>
          <ac:spMkLst>
            <pc:docMk/>
            <pc:sldMk cId="0" sldId="269"/>
            <ac:spMk id="5" creationId="{D904A538-EAA9-7AF0-0411-7A34C102104E}"/>
          </ac:spMkLst>
        </pc:spChg>
      </pc:sldChg>
      <pc:sldChg chg="addSp modSp mod">
        <pc:chgData name="Timasha Wanninayake" userId="edbbafdb7168fc01" providerId="LiveId" clId="{2BE4EA3F-1FE6-4E9D-89C8-01112CDAC2B3}" dt="2025-07-21T08:08:48.169" v="27"/>
        <pc:sldMkLst>
          <pc:docMk/>
          <pc:sldMk cId="0" sldId="270"/>
        </pc:sldMkLst>
        <pc:spChg chg="add mod">
          <ac:chgData name="Timasha Wanninayake" userId="edbbafdb7168fc01" providerId="LiveId" clId="{2BE4EA3F-1FE6-4E9D-89C8-01112CDAC2B3}" dt="2025-07-21T08:08:48.169" v="27"/>
          <ac:spMkLst>
            <pc:docMk/>
            <pc:sldMk cId="0" sldId="270"/>
            <ac:spMk id="10" creationId="{15084199-EFFE-7CFD-2E01-26DDF1B5CB45}"/>
          </ac:spMkLst>
        </pc:spChg>
        <pc:picChg chg="mod">
          <ac:chgData name="Timasha Wanninayake" userId="edbbafdb7168fc01" providerId="LiveId" clId="{2BE4EA3F-1FE6-4E9D-89C8-01112CDAC2B3}" dt="2025-07-21T08:05:45.905" v="1" actId="14100"/>
          <ac:picMkLst>
            <pc:docMk/>
            <pc:sldMk cId="0" sldId="270"/>
            <ac:picMk id="9" creationId="{00000000-0000-0000-0000-000000000000}"/>
          </ac:picMkLst>
        </pc:picChg>
      </pc:sldChg>
      <pc:sldChg chg="addSp modSp">
        <pc:chgData name="Timasha Wanninayake" userId="edbbafdb7168fc01" providerId="LiveId" clId="{2BE4EA3F-1FE6-4E9D-89C8-01112CDAC2B3}" dt="2025-07-21T08:08:53.049" v="28"/>
        <pc:sldMkLst>
          <pc:docMk/>
          <pc:sldMk cId="0" sldId="271"/>
        </pc:sldMkLst>
        <pc:spChg chg="add mod">
          <ac:chgData name="Timasha Wanninayake" userId="edbbafdb7168fc01" providerId="LiveId" clId="{2BE4EA3F-1FE6-4E9D-89C8-01112CDAC2B3}" dt="2025-07-21T08:08:53.049" v="28"/>
          <ac:spMkLst>
            <pc:docMk/>
            <pc:sldMk cId="0" sldId="271"/>
            <ac:spMk id="14" creationId="{E9B974C6-C90D-8103-4C79-3D05DCBA9DA4}"/>
          </ac:spMkLst>
        </pc:spChg>
      </pc:sldChg>
      <pc:sldChg chg="addSp modSp mod">
        <pc:chgData name="Timasha Wanninayake" userId="edbbafdb7168fc01" providerId="LiveId" clId="{2BE4EA3F-1FE6-4E9D-89C8-01112CDAC2B3}" dt="2025-07-21T08:09:02.054" v="30" actId="14100"/>
        <pc:sldMkLst>
          <pc:docMk/>
          <pc:sldMk cId="0" sldId="272"/>
        </pc:sldMkLst>
        <pc:spChg chg="add mod">
          <ac:chgData name="Timasha Wanninayake" userId="edbbafdb7168fc01" providerId="LiveId" clId="{2BE4EA3F-1FE6-4E9D-89C8-01112CDAC2B3}" dt="2025-07-21T08:09:02.054" v="30" actId="14100"/>
          <ac:spMkLst>
            <pc:docMk/>
            <pc:sldMk cId="0" sldId="272"/>
            <ac:spMk id="76" creationId="{F95A70FC-A9F5-C77E-D84C-536798ECF50E}"/>
          </ac:spMkLst>
        </pc:spChg>
      </pc:sldChg>
      <pc:sldChg chg="addSp modSp">
        <pc:chgData name="Timasha Wanninayake" userId="edbbafdb7168fc01" providerId="LiveId" clId="{2BE4EA3F-1FE6-4E9D-89C8-01112CDAC2B3}" dt="2025-07-21T08:09:16.863" v="31"/>
        <pc:sldMkLst>
          <pc:docMk/>
          <pc:sldMk cId="0" sldId="273"/>
        </pc:sldMkLst>
        <pc:spChg chg="add mod">
          <ac:chgData name="Timasha Wanninayake" userId="edbbafdb7168fc01" providerId="LiveId" clId="{2BE4EA3F-1FE6-4E9D-89C8-01112CDAC2B3}" dt="2025-07-21T08:09:16.863" v="31"/>
          <ac:spMkLst>
            <pc:docMk/>
            <pc:sldMk cId="0" sldId="273"/>
            <ac:spMk id="10" creationId="{0D453FEE-CBE6-1659-0907-F3FD9CE755CD}"/>
          </ac:spMkLst>
        </pc:spChg>
      </pc:sldChg>
      <pc:sldChg chg="addSp modSp">
        <pc:chgData name="Timasha Wanninayake" userId="edbbafdb7168fc01" providerId="LiveId" clId="{2BE4EA3F-1FE6-4E9D-89C8-01112CDAC2B3}" dt="2025-07-21T08:09:19.275" v="32"/>
        <pc:sldMkLst>
          <pc:docMk/>
          <pc:sldMk cId="0" sldId="274"/>
        </pc:sldMkLst>
        <pc:spChg chg="add mod">
          <ac:chgData name="Timasha Wanninayake" userId="edbbafdb7168fc01" providerId="LiveId" clId="{2BE4EA3F-1FE6-4E9D-89C8-01112CDAC2B3}" dt="2025-07-21T08:09:19.275" v="32"/>
          <ac:spMkLst>
            <pc:docMk/>
            <pc:sldMk cId="0" sldId="274"/>
            <ac:spMk id="10" creationId="{810894D2-FBAC-8D37-5807-07BCD1B566D0}"/>
          </ac:spMkLst>
        </pc:spChg>
      </pc:sldChg>
      <pc:sldChg chg="addSp modSp">
        <pc:chgData name="Timasha Wanninayake" userId="edbbafdb7168fc01" providerId="LiveId" clId="{2BE4EA3F-1FE6-4E9D-89C8-01112CDAC2B3}" dt="2025-07-21T08:09:23.099" v="33"/>
        <pc:sldMkLst>
          <pc:docMk/>
          <pc:sldMk cId="0" sldId="275"/>
        </pc:sldMkLst>
        <pc:spChg chg="add mod">
          <ac:chgData name="Timasha Wanninayake" userId="edbbafdb7168fc01" providerId="LiveId" clId="{2BE4EA3F-1FE6-4E9D-89C8-01112CDAC2B3}" dt="2025-07-21T08:09:23.099" v="33"/>
          <ac:spMkLst>
            <pc:docMk/>
            <pc:sldMk cId="0" sldId="275"/>
            <ac:spMk id="10" creationId="{8A5449A2-EDAA-6A7B-14C7-33C11850ABE7}"/>
          </ac:spMkLst>
        </pc:spChg>
      </pc:sldChg>
      <pc:sldChg chg="addSp modSp">
        <pc:chgData name="Timasha Wanninayake" userId="edbbafdb7168fc01" providerId="LiveId" clId="{2BE4EA3F-1FE6-4E9D-89C8-01112CDAC2B3}" dt="2025-07-21T08:09:25.582" v="34"/>
        <pc:sldMkLst>
          <pc:docMk/>
          <pc:sldMk cId="0" sldId="276"/>
        </pc:sldMkLst>
        <pc:spChg chg="add mod">
          <ac:chgData name="Timasha Wanninayake" userId="edbbafdb7168fc01" providerId="LiveId" clId="{2BE4EA3F-1FE6-4E9D-89C8-01112CDAC2B3}" dt="2025-07-21T08:09:25.582" v="34"/>
          <ac:spMkLst>
            <pc:docMk/>
            <pc:sldMk cId="0" sldId="276"/>
            <ac:spMk id="10" creationId="{9B6553AA-B38C-D322-7D47-0F21AA5CD6E7}"/>
          </ac:spMkLst>
        </pc:spChg>
      </pc:sldChg>
      <pc:sldChg chg="addSp modSp">
        <pc:chgData name="Timasha Wanninayake" userId="edbbafdb7168fc01" providerId="LiveId" clId="{2BE4EA3F-1FE6-4E9D-89C8-01112CDAC2B3}" dt="2025-07-21T08:09:28.688" v="35"/>
        <pc:sldMkLst>
          <pc:docMk/>
          <pc:sldMk cId="0" sldId="277"/>
        </pc:sldMkLst>
        <pc:spChg chg="add mod">
          <ac:chgData name="Timasha Wanninayake" userId="edbbafdb7168fc01" providerId="LiveId" clId="{2BE4EA3F-1FE6-4E9D-89C8-01112CDAC2B3}" dt="2025-07-21T08:09:28.688" v="35"/>
          <ac:spMkLst>
            <pc:docMk/>
            <pc:sldMk cId="0" sldId="277"/>
            <ac:spMk id="16" creationId="{1FFCF38C-2BA6-1E32-2E13-D347FBB9F08D}"/>
          </ac:spMkLst>
        </pc:spChg>
      </pc:sldChg>
      <pc:sldChg chg="addSp modSp">
        <pc:chgData name="Timasha Wanninayake" userId="edbbafdb7168fc01" providerId="LiveId" clId="{2BE4EA3F-1FE6-4E9D-89C8-01112CDAC2B3}" dt="2025-07-21T08:09:31.891" v="36"/>
        <pc:sldMkLst>
          <pc:docMk/>
          <pc:sldMk cId="0" sldId="278"/>
        </pc:sldMkLst>
        <pc:spChg chg="add mod">
          <ac:chgData name="Timasha Wanninayake" userId="edbbafdb7168fc01" providerId="LiveId" clId="{2BE4EA3F-1FE6-4E9D-89C8-01112CDAC2B3}" dt="2025-07-21T08:09:31.891" v="36"/>
          <ac:spMkLst>
            <pc:docMk/>
            <pc:sldMk cId="0" sldId="278"/>
            <ac:spMk id="11" creationId="{2C7C7BEC-DD2E-42DC-4DC0-5D63230CE144}"/>
          </ac:spMkLst>
        </pc:spChg>
      </pc:sldChg>
      <pc:sldChg chg="addSp modSp mod">
        <pc:chgData name="Timasha Wanninayake" userId="edbbafdb7168fc01" providerId="LiveId" clId="{2BE4EA3F-1FE6-4E9D-89C8-01112CDAC2B3}" dt="2025-07-21T08:09:34.749" v="37"/>
        <pc:sldMkLst>
          <pc:docMk/>
          <pc:sldMk cId="0" sldId="279"/>
        </pc:sldMkLst>
        <pc:spChg chg="add mod">
          <ac:chgData name="Timasha Wanninayake" userId="edbbafdb7168fc01" providerId="LiveId" clId="{2BE4EA3F-1FE6-4E9D-89C8-01112CDAC2B3}" dt="2025-07-21T08:09:34.749" v="37"/>
          <ac:spMkLst>
            <pc:docMk/>
            <pc:sldMk cId="0" sldId="279"/>
            <ac:spMk id="23" creationId="{41F52F44-0408-FCCC-078C-F5F3DEA8BCB3}"/>
          </ac:spMkLst>
        </pc:spChg>
        <pc:picChg chg="mod">
          <ac:chgData name="Timasha Wanninayake" userId="edbbafdb7168fc01" providerId="LiveId" clId="{2BE4EA3F-1FE6-4E9D-89C8-01112CDAC2B3}" dt="2025-07-21T08:06:09.738" v="6" actId="1076"/>
          <ac:picMkLst>
            <pc:docMk/>
            <pc:sldMk cId="0" sldId="279"/>
            <ac:picMk id="21" creationId="{00000000-0000-0000-0000-000000000000}"/>
          </ac:picMkLst>
        </pc:picChg>
      </pc:sldChg>
      <pc:sldChg chg="addSp modSp mod">
        <pc:chgData name="Timasha Wanninayake" userId="edbbafdb7168fc01" providerId="LiveId" clId="{2BE4EA3F-1FE6-4E9D-89C8-01112CDAC2B3}" dt="2025-07-21T08:09:56.959" v="42" actId="14100"/>
        <pc:sldMkLst>
          <pc:docMk/>
          <pc:sldMk cId="0" sldId="280"/>
        </pc:sldMkLst>
        <pc:spChg chg="add mod">
          <ac:chgData name="Timasha Wanninayake" userId="edbbafdb7168fc01" providerId="LiveId" clId="{2BE4EA3F-1FE6-4E9D-89C8-01112CDAC2B3}" dt="2025-07-21T08:09:49.529" v="40" actId="14100"/>
          <ac:spMkLst>
            <pc:docMk/>
            <pc:sldMk cId="0" sldId="280"/>
            <ac:spMk id="9" creationId="{73E72A93-CAE6-5275-B447-636ED9998EDD}"/>
          </ac:spMkLst>
        </pc:spChg>
        <pc:picChg chg="mod">
          <ac:chgData name="Timasha Wanninayake" userId="edbbafdb7168fc01" providerId="LiveId" clId="{2BE4EA3F-1FE6-4E9D-89C8-01112CDAC2B3}" dt="2025-07-21T08:09:56.959" v="42" actId="14100"/>
          <ac:picMkLst>
            <pc:docMk/>
            <pc:sldMk cId="0" sldId="280"/>
            <ac:picMk id="8" creationId="{00000000-0000-0000-0000-000000000000}"/>
          </ac:picMkLst>
        </pc:picChg>
      </pc:sldChg>
      <pc:sldChg chg="addSp modSp">
        <pc:chgData name="Timasha Wanninayake" userId="edbbafdb7168fc01" providerId="LiveId" clId="{2BE4EA3F-1FE6-4E9D-89C8-01112CDAC2B3}" dt="2025-07-21T08:10:03.677" v="43"/>
        <pc:sldMkLst>
          <pc:docMk/>
          <pc:sldMk cId="0" sldId="281"/>
        </pc:sldMkLst>
        <pc:spChg chg="add mod">
          <ac:chgData name="Timasha Wanninayake" userId="edbbafdb7168fc01" providerId="LiveId" clId="{2BE4EA3F-1FE6-4E9D-89C8-01112CDAC2B3}" dt="2025-07-21T08:10:03.677" v="43"/>
          <ac:spMkLst>
            <pc:docMk/>
            <pc:sldMk cId="0" sldId="281"/>
            <ac:spMk id="10" creationId="{31FC87BE-27E2-0F1A-7B99-6CC7721CADE9}"/>
          </ac:spMkLst>
        </pc:spChg>
      </pc:sldChg>
      <pc:sldChg chg="addSp modSp">
        <pc:chgData name="Timasha Wanninayake" userId="edbbafdb7168fc01" providerId="LiveId" clId="{2BE4EA3F-1FE6-4E9D-89C8-01112CDAC2B3}" dt="2025-07-21T08:10:06.410" v="44"/>
        <pc:sldMkLst>
          <pc:docMk/>
          <pc:sldMk cId="0" sldId="282"/>
        </pc:sldMkLst>
        <pc:spChg chg="add mod">
          <ac:chgData name="Timasha Wanninayake" userId="edbbafdb7168fc01" providerId="LiveId" clId="{2BE4EA3F-1FE6-4E9D-89C8-01112CDAC2B3}" dt="2025-07-21T08:10:06.410" v="44"/>
          <ac:spMkLst>
            <pc:docMk/>
            <pc:sldMk cId="0" sldId="282"/>
            <ac:spMk id="64" creationId="{578DBF5B-4ADC-1B38-44DC-ADA6F7A7596D}"/>
          </ac:spMkLst>
        </pc:spChg>
      </pc:sldChg>
      <pc:sldChg chg="addSp modSp">
        <pc:chgData name="Timasha Wanninayake" userId="edbbafdb7168fc01" providerId="LiveId" clId="{2BE4EA3F-1FE6-4E9D-89C8-01112CDAC2B3}" dt="2025-07-21T08:10:11.284" v="45"/>
        <pc:sldMkLst>
          <pc:docMk/>
          <pc:sldMk cId="0" sldId="283"/>
        </pc:sldMkLst>
        <pc:spChg chg="add mod">
          <ac:chgData name="Timasha Wanninayake" userId="edbbafdb7168fc01" providerId="LiveId" clId="{2BE4EA3F-1FE6-4E9D-89C8-01112CDAC2B3}" dt="2025-07-21T08:10:11.284" v="45"/>
          <ac:spMkLst>
            <pc:docMk/>
            <pc:sldMk cId="0" sldId="283"/>
            <ac:spMk id="13" creationId="{8A0E9486-452F-177F-A21E-2791F2827210}"/>
          </ac:spMkLst>
        </pc:spChg>
      </pc:sldChg>
      <pc:sldChg chg="addSp modSp mod">
        <pc:chgData name="Timasha Wanninayake" userId="edbbafdb7168fc01" providerId="LiveId" clId="{2BE4EA3F-1FE6-4E9D-89C8-01112CDAC2B3}" dt="2025-07-21T08:10:30.299" v="50"/>
        <pc:sldMkLst>
          <pc:docMk/>
          <pc:sldMk cId="0" sldId="284"/>
        </pc:sldMkLst>
        <pc:spChg chg="add mod">
          <ac:chgData name="Timasha Wanninayake" userId="edbbafdb7168fc01" providerId="LiveId" clId="{2BE4EA3F-1FE6-4E9D-89C8-01112CDAC2B3}" dt="2025-07-21T08:10:30.299" v="50"/>
          <ac:spMkLst>
            <pc:docMk/>
            <pc:sldMk cId="0" sldId="284"/>
            <ac:spMk id="7" creationId="{4DA750C0-D2B7-A8EE-1A90-B894D04C2827}"/>
          </ac:spMkLst>
        </pc:spChg>
        <pc:picChg chg="mod">
          <ac:chgData name="Timasha Wanninayake" userId="edbbafdb7168fc01" providerId="LiveId" clId="{2BE4EA3F-1FE6-4E9D-89C8-01112CDAC2B3}" dt="2025-07-21T08:10:28.439" v="49" actId="1076"/>
          <ac:picMkLst>
            <pc:docMk/>
            <pc:sldMk cId="0" sldId="284"/>
            <ac:picMk id="6" creationId="{00000000-0000-0000-0000-000000000000}"/>
          </ac:picMkLst>
        </pc:picChg>
      </pc:sldChg>
      <pc:sldChg chg="addSp delSp modSp mod">
        <pc:chgData name="Timasha Wanninayake" userId="edbbafdb7168fc01" providerId="LiveId" clId="{2BE4EA3F-1FE6-4E9D-89C8-01112CDAC2B3}" dt="2025-07-21T08:12:34.485" v="83" actId="1076"/>
        <pc:sldMkLst>
          <pc:docMk/>
          <pc:sldMk cId="0" sldId="285"/>
        </pc:sldMkLst>
        <pc:spChg chg="mod">
          <ac:chgData name="Timasha Wanninayake" userId="edbbafdb7168fc01" providerId="LiveId" clId="{2BE4EA3F-1FE6-4E9D-89C8-01112CDAC2B3}" dt="2025-07-21T08:11:29.542" v="59" actId="14100"/>
          <ac:spMkLst>
            <pc:docMk/>
            <pc:sldMk cId="0" sldId="285"/>
            <ac:spMk id="5" creationId="{00000000-0000-0000-0000-000000000000}"/>
          </ac:spMkLst>
        </pc:spChg>
        <pc:spChg chg="mod">
          <ac:chgData name="Timasha Wanninayake" userId="edbbafdb7168fc01" providerId="LiveId" clId="{2BE4EA3F-1FE6-4E9D-89C8-01112CDAC2B3}" dt="2025-07-21T08:11:22.715" v="58" actId="14100"/>
          <ac:spMkLst>
            <pc:docMk/>
            <pc:sldMk cId="0" sldId="285"/>
            <ac:spMk id="6" creationId="{00000000-0000-0000-0000-000000000000}"/>
          </ac:spMkLst>
        </pc:spChg>
        <pc:spChg chg="mod">
          <ac:chgData name="Timasha Wanninayake" userId="edbbafdb7168fc01" providerId="LiveId" clId="{2BE4EA3F-1FE6-4E9D-89C8-01112CDAC2B3}" dt="2025-07-21T08:10:57.742" v="52" actId="1076"/>
          <ac:spMkLst>
            <pc:docMk/>
            <pc:sldMk cId="0" sldId="285"/>
            <ac:spMk id="8" creationId="{00000000-0000-0000-0000-000000000000}"/>
          </ac:spMkLst>
        </pc:spChg>
        <pc:spChg chg="del mod">
          <ac:chgData name="Timasha Wanninayake" userId="edbbafdb7168fc01" providerId="LiveId" clId="{2BE4EA3F-1FE6-4E9D-89C8-01112CDAC2B3}" dt="2025-07-21T08:11:40.531" v="61" actId="478"/>
          <ac:spMkLst>
            <pc:docMk/>
            <pc:sldMk cId="0" sldId="285"/>
            <ac:spMk id="10" creationId="{00000000-0000-0000-0000-000000000000}"/>
          </ac:spMkLst>
        </pc:spChg>
        <pc:spChg chg="del">
          <ac:chgData name="Timasha Wanninayake" userId="edbbafdb7168fc01" providerId="LiveId" clId="{2BE4EA3F-1FE6-4E9D-89C8-01112CDAC2B3}" dt="2025-07-21T08:11:42.484" v="62" actId="478"/>
          <ac:spMkLst>
            <pc:docMk/>
            <pc:sldMk cId="0" sldId="285"/>
            <ac:spMk id="12" creationId="{00000000-0000-0000-0000-000000000000}"/>
          </ac:spMkLst>
        </pc:spChg>
        <pc:spChg chg="mod">
          <ac:chgData name="Timasha Wanninayake" userId="edbbafdb7168fc01" providerId="LiveId" clId="{2BE4EA3F-1FE6-4E9D-89C8-01112CDAC2B3}" dt="2025-07-21T08:11:51.575" v="76" actId="1038"/>
          <ac:spMkLst>
            <pc:docMk/>
            <pc:sldMk cId="0" sldId="285"/>
            <ac:spMk id="13" creationId="{00000000-0000-0000-0000-000000000000}"/>
          </ac:spMkLst>
        </pc:spChg>
        <pc:spChg chg="del mod">
          <ac:chgData name="Timasha Wanninayake" userId="edbbafdb7168fc01" providerId="LiveId" clId="{2BE4EA3F-1FE6-4E9D-89C8-01112CDAC2B3}" dt="2025-07-21T08:11:59.888" v="78" actId="478"/>
          <ac:spMkLst>
            <pc:docMk/>
            <pc:sldMk cId="0" sldId="285"/>
            <ac:spMk id="15" creationId="{00000000-0000-0000-0000-000000000000}"/>
          </ac:spMkLst>
        </pc:spChg>
        <pc:spChg chg="mod">
          <ac:chgData name="Timasha Wanninayake" userId="edbbafdb7168fc01" providerId="LiveId" clId="{2BE4EA3F-1FE6-4E9D-89C8-01112CDAC2B3}" dt="2025-07-21T08:12:26.882" v="82" actId="14100"/>
          <ac:spMkLst>
            <pc:docMk/>
            <pc:sldMk cId="0" sldId="285"/>
            <ac:spMk id="18" creationId="{00000000-0000-0000-0000-000000000000}"/>
          </ac:spMkLst>
        </pc:spChg>
        <pc:spChg chg="add mod">
          <ac:chgData name="Timasha Wanninayake" userId="edbbafdb7168fc01" providerId="LiveId" clId="{2BE4EA3F-1FE6-4E9D-89C8-01112CDAC2B3}" dt="2025-07-21T08:10:34.411" v="51"/>
          <ac:spMkLst>
            <pc:docMk/>
            <pc:sldMk cId="0" sldId="285"/>
            <ac:spMk id="21" creationId="{E9B1B5A7-8C11-C08E-CD19-C48990F33C09}"/>
          </ac:spMkLst>
        </pc:spChg>
        <pc:picChg chg="mod">
          <ac:chgData name="Timasha Wanninayake" userId="edbbafdb7168fc01" providerId="LiveId" clId="{2BE4EA3F-1FE6-4E9D-89C8-01112CDAC2B3}" dt="2025-07-21T08:11:07.269" v="55" actId="1076"/>
          <ac:picMkLst>
            <pc:docMk/>
            <pc:sldMk cId="0" sldId="285"/>
            <ac:picMk id="9" creationId="{00000000-0000-0000-0000-000000000000}"/>
          </ac:picMkLst>
        </pc:picChg>
        <pc:picChg chg="mod">
          <ac:chgData name="Timasha Wanninayake" userId="edbbafdb7168fc01" providerId="LiveId" clId="{2BE4EA3F-1FE6-4E9D-89C8-01112CDAC2B3}" dt="2025-07-21T08:11:14.681" v="57" actId="14100"/>
          <ac:picMkLst>
            <pc:docMk/>
            <pc:sldMk cId="0" sldId="285"/>
            <ac:picMk id="11" creationId="{00000000-0000-0000-0000-000000000000}"/>
          </ac:picMkLst>
        </pc:picChg>
        <pc:picChg chg="mod">
          <ac:chgData name="Timasha Wanninayake" userId="edbbafdb7168fc01" providerId="LiveId" clId="{2BE4EA3F-1FE6-4E9D-89C8-01112CDAC2B3}" dt="2025-07-21T08:12:34.485" v="83" actId="1076"/>
          <ac:picMkLst>
            <pc:docMk/>
            <pc:sldMk cId="0" sldId="285"/>
            <ac:picMk id="20" creationId="{00000000-0000-0000-0000-000000000000}"/>
          </ac:picMkLst>
        </pc:picChg>
      </pc:sldChg>
      <pc:sldChg chg="addSp modSp">
        <pc:chgData name="Timasha Wanninayake" userId="edbbafdb7168fc01" providerId="LiveId" clId="{2BE4EA3F-1FE6-4E9D-89C8-01112CDAC2B3}" dt="2025-07-21T08:12:44.891" v="84"/>
        <pc:sldMkLst>
          <pc:docMk/>
          <pc:sldMk cId="0" sldId="286"/>
        </pc:sldMkLst>
        <pc:spChg chg="add mod">
          <ac:chgData name="Timasha Wanninayake" userId="edbbafdb7168fc01" providerId="LiveId" clId="{2BE4EA3F-1FE6-4E9D-89C8-01112CDAC2B3}" dt="2025-07-21T08:12:44.891" v="84"/>
          <ac:spMkLst>
            <pc:docMk/>
            <pc:sldMk cId="0" sldId="286"/>
            <ac:spMk id="13" creationId="{08D06BB1-5479-3D59-DDE5-247847EAF25E}"/>
          </ac:spMkLst>
        </pc:spChg>
      </pc:sldChg>
      <pc:sldChg chg="addSp modSp">
        <pc:chgData name="Timasha Wanninayake" userId="edbbafdb7168fc01" providerId="LiveId" clId="{2BE4EA3F-1FE6-4E9D-89C8-01112CDAC2B3}" dt="2025-07-21T08:12:48.316" v="85"/>
        <pc:sldMkLst>
          <pc:docMk/>
          <pc:sldMk cId="0" sldId="287"/>
        </pc:sldMkLst>
        <pc:spChg chg="add mod">
          <ac:chgData name="Timasha Wanninayake" userId="edbbafdb7168fc01" providerId="LiveId" clId="{2BE4EA3F-1FE6-4E9D-89C8-01112CDAC2B3}" dt="2025-07-21T08:12:48.316" v="85"/>
          <ac:spMkLst>
            <pc:docMk/>
            <pc:sldMk cId="0" sldId="287"/>
            <ac:spMk id="7" creationId="{E8DE1783-3F86-FCA3-E88B-66956B03D36B}"/>
          </ac:spMkLst>
        </pc:spChg>
      </pc:sldChg>
      <pc:sldChg chg="addSp modSp">
        <pc:chgData name="Timasha Wanninayake" userId="edbbafdb7168fc01" providerId="LiveId" clId="{2BE4EA3F-1FE6-4E9D-89C8-01112CDAC2B3}" dt="2025-07-21T08:12:50.575" v="86"/>
        <pc:sldMkLst>
          <pc:docMk/>
          <pc:sldMk cId="0" sldId="288"/>
        </pc:sldMkLst>
        <pc:spChg chg="add mod">
          <ac:chgData name="Timasha Wanninayake" userId="edbbafdb7168fc01" providerId="LiveId" clId="{2BE4EA3F-1FE6-4E9D-89C8-01112CDAC2B3}" dt="2025-07-21T08:12:50.575" v="86"/>
          <ac:spMkLst>
            <pc:docMk/>
            <pc:sldMk cId="0" sldId="288"/>
            <ac:spMk id="7" creationId="{62986AF6-396A-8456-F5DD-421A05791193}"/>
          </ac:spMkLst>
        </pc:spChg>
      </pc:sldChg>
      <pc:sldChg chg="addSp modSp">
        <pc:chgData name="Timasha Wanninayake" userId="edbbafdb7168fc01" providerId="LiveId" clId="{2BE4EA3F-1FE6-4E9D-89C8-01112CDAC2B3}" dt="2025-07-21T08:12:52.963" v="87"/>
        <pc:sldMkLst>
          <pc:docMk/>
          <pc:sldMk cId="0" sldId="289"/>
        </pc:sldMkLst>
        <pc:spChg chg="add mod">
          <ac:chgData name="Timasha Wanninayake" userId="edbbafdb7168fc01" providerId="LiveId" clId="{2BE4EA3F-1FE6-4E9D-89C8-01112CDAC2B3}" dt="2025-07-21T08:12:52.963" v="87"/>
          <ac:spMkLst>
            <pc:docMk/>
            <pc:sldMk cId="0" sldId="289"/>
            <ac:spMk id="7" creationId="{364C7D8A-37DD-EC85-06BB-DB582110A960}"/>
          </ac:spMkLst>
        </pc:spChg>
      </pc:sldChg>
      <pc:sldChg chg="addSp modSp">
        <pc:chgData name="Timasha Wanninayake" userId="edbbafdb7168fc01" providerId="LiveId" clId="{2BE4EA3F-1FE6-4E9D-89C8-01112CDAC2B3}" dt="2025-07-21T08:12:56.081" v="88"/>
        <pc:sldMkLst>
          <pc:docMk/>
          <pc:sldMk cId="0" sldId="290"/>
        </pc:sldMkLst>
        <pc:spChg chg="add mod">
          <ac:chgData name="Timasha Wanninayake" userId="edbbafdb7168fc01" providerId="LiveId" clId="{2BE4EA3F-1FE6-4E9D-89C8-01112CDAC2B3}" dt="2025-07-21T08:12:56.081" v="88"/>
          <ac:spMkLst>
            <pc:docMk/>
            <pc:sldMk cId="0" sldId="290"/>
            <ac:spMk id="7" creationId="{B1DBCF66-798F-72B0-4EA1-E317BEAA9289}"/>
          </ac:spMkLst>
        </pc:spChg>
      </pc:sldChg>
      <pc:sldChg chg="addSp modSp">
        <pc:chgData name="Timasha Wanninayake" userId="edbbafdb7168fc01" providerId="LiveId" clId="{2BE4EA3F-1FE6-4E9D-89C8-01112CDAC2B3}" dt="2025-07-21T08:12:58.408" v="89"/>
        <pc:sldMkLst>
          <pc:docMk/>
          <pc:sldMk cId="0" sldId="291"/>
        </pc:sldMkLst>
        <pc:spChg chg="add mod">
          <ac:chgData name="Timasha Wanninayake" userId="edbbafdb7168fc01" providerId="LiveId" clId="{2BE4EA3F-1FE6-4E9D-89C8-01112CDAC2B3}" dt="2025-07-21T08:12:58.408" v="89"/>
          <ac:spMkLst>
            <pc:docMk/>
            <pc:sldMk cId="0" sldId="291"/>
            <ac:spMk id="21" creationId="{B0A68058-28D9-376A-17AE-8E845B372F86}"/>
          </ac:spMkLst>
        </pc:spChg>
      </pc:sldChg>
      <pc:sldChg chg="addSp modSp">
        <pc:chgData name="Timasha Wanninayake" userId="edbbafdb7168fc01" providerId="LiveId" clId="{2BE4EA3F-1FE6-4E9D-89C8-01112CDAC2B3}" dt="2025-07-21T08:13:00.779" v="90"/>
        <pc:sldMkLst>
          <pc:docMk/>
          <pc:sldMk cId="0" sldId="292"/>
        </pc:sldMkLst>
        <pc:spChg chg="add mod">
          <ac:chgData name="Timasha Wanninayake" userId="edbbafdb7168fc01" providerId="LiveId" clId="{2BE4EA3F-1FE6-4E9D-89C8-01112CDAC2B3}" dt="2025-07-21T08:13:00.779" v="90"/>
          <ac:spMkLst>
            <pc:docMk/>
            <pc:sldMk cId="0" sldId="292"/>
            <ac:spMk id="22" creationId="{7BF71D2B-0C95-A478-26E1-375DB71C9F48}"/>
          </ac:spMkLst>
        </pc:spChg>
      </pc:sldChg>
      <pc:sldChg chg="addSp modSp">
        <pc:chgData name="Timasha Wanninayake" userId="edbbafdb7168fc01" providerId="LiveId" clId="{2BE4EA3F-1FE6-4E9D-89C8-01112CDAC2B3}" dt="2025-07-21T08:13:03.095" v="91"/>
        <pc:sldMkLst>
          <pc:docMk/>
          <pc:sldMk cId="0" sldId="293"/>
        </pc:sldMkLst>
        <pc:spChg chg="add mod">
          <ac:chgData name="Timasha Wanninayake" userId="edbbafdb7168fc01" providerId="LiveId" clId="{2BE4EA3F-1FE6-4E9D-89C8-01112CDAC2B3}" dt="2025-07-21T08:13:03.095" v="91"/>
          <ac:spMkLst>
            <pc:docMk/>
            <pc:sldMk cId="0" sldId="293"/>
            <ac:spMk id="33" creationId="{704A0A64-F189-D7C2-0A4E-8FB4F2FF792A}"/>
          </ac:spMkLst>
        </pc:spChg>
      </pc:sldChg>
      <pc:sldChg chg="addSp modSp">
        <pc:chgData name="Timasha Wanninayake" userId="edbbafdb7168fc01" providerId="LiveId" clId="{2BE4EA3F-1FE6-4E9D-89C8-01112CDAC2B3}" dt="2025-07-21T08:13:05.869" v="92"/>
        <pc:sldMkLst>
          <pc:docMk/>
          <pc:sldMk cId="0" sldId="294"/>
        </pc:sldMkLst>
        <pc:spChg chg="add mod">
          <ac:chgData name="Timasha Wanninayake" userId="edbbafdb7168fc01" providerId="LiveId" clId="{2BE4EA3F-1FE6-4E9D-89C8-01112CDAC2B3}" dt="2025-07-21T08:13:05.869" v="92"/>
          <ac:spMkLst>
            <pc:docMk/>
            <pc:sldMk cId="0" sldId="294"/>
            <ac:spMk id="7" creationId="{67B5CCC1-D51F-E0EF-5C75-51B9B7BE7C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3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api.spacexdata.com/v4/launch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771061"/>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SpaceX Falcon 9 First Stage Landing Prediction</a:t>
            </a:r>
            <a:endParaRPr lang="en-US" sz="4450" dirty="0"/>
          </a:p>
        </p:txBody>
      </p:sp>
      <p:sp>
        <p:nvSpPr>
          <p:cNvPr id="4" name="Text 1"/>
          <p:cNvSpPr/>
          <p:nvPr/>
        </p:nvSpPr>
        <p:spPr>
          <a:xfrm>
            <a:off x="6244709" y="4521398"/>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 Data Science Project by Timasha wanninayaka</a:t>
            </a:r>
            <a:endParaRPr lang="en-US" sz="1700" dirty="0"/>
          </a:p>
        </p:txBody>
      </p:sp>
      <p:sp>
        <p:nvSpPr>
          <p:cNvPr id="5" name="Text 2"/>
          <p:cNvSpPr/>
          <p:nvPr/>
        </p:nvSpPr>
        <p:spPr>
          <a:xfrm>
            <a:off x="6244709" y="5111829"/>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Date: 2025 July 21</a:t>
            </a:r>
            <a:endParaRPr lang="en-US" sz="1700" dirty="0"/>
          </a:p>
        </p:txBody>
      </p:sp>
      <p:sp>
        <p:nvSpPr>
          <p:cNvPr id="6" name="Rectangle 5">
            <a:extLst>
              <a:ext uri="{FF2B5EF4-FFF2-40B4-BE49-F238E27FC236}">
                <a16:creationId xmlns:a16="http://schemas.microsoft.com/office/drawing/2014/main" id="{6D8CDF59-7679-D91A-91EE-735A246D04EA}"/>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3275" y="379690"/>
            <a:ext cx="4355187" cy="454223"/>
          </a:xfrm>
          <a:prstGeom prst="rect">
            <a:avLst/>
          </a:prstGeom>
          <a:noFill/>
          <a:ln/>
        </p:spPr>
        <p:txBody>
          <a:bodyPr wrap="none" lIns="0" tIns="0" rIns="0" bIns="0" rtlCol="0" anchor="t"/>
          <a:lstStyle/>
          <a:p>
            <a:pPr marL="0" indent="0" algn="l">
              <a:lnSpc>
                <a:spcPts val="3550"/>
              </a:lnSpc>
              <a:buNone/>
            </a:pPr>
            <a:r>
              <a:rPr lang="en-US" sz="2850" b="1" dirty="0">
                <a:solidFill>
                  <a:srgbClr val="7068F4"/>
                </a:solidFill>
                <a:latin typeface="Barlow Bold" pitchFamily="34" charset="0"/>
                <a:ea typeface="Barlow Bold" pitchFamily="34" charset="-122"/>
                <a:cs typeface="Barlow Bold" pitchFamily="34" charset="-120"/>
              </a:rPr>
              <a:t>Success Rate by Orbit Type</a:t>
            </a:r>
            <a:endParaRPr lang="en-US" sz="2850" dirty="0"/>
          </a:p>
        </p:txBody>
      </p:sp>
      <p:sp>
        <p:nvSpPr>
          <p:cNvPr id="3" name="Text 1"/>
          <p:cNvSpPr/>
          <p:nvPr/>
        </p:nvSpPr>
        <p:spPr>
          <a:xfrm>
            <a:off x="483275" y="1110020"/>
            <a:ext cx="13663851" cy="220980"/>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Montserrat" pitchFamily="34" charset="0"/>
                <a:ea typeface="Montserrat" pitchFamily="34" charset="-122"/>
                <a:cs typeface="Montserrat" pitchFamily="34" charset="-120"/>
              </a:rPr>
              <a:t>Visualizing the data provided critical insights into factors influencing Falcon 9 landing success. This chart highlighted the impact of Orbit Type and Success Rate.</a:t>
            </a:r>
            <a:endParaRPr lang="en-US" sz="1050" dirty="0"/>
          </a:p>
        </p:txBody>
      </p:sp>
      <p:sp>
        <p:nvSpPr>
          <p:cNvPr id="4" name="Text 2"/>
          <p:cNvSpPr/>
          <p:nvPr/>
        </p:nvSpPr>
        <p:spPr>
          <a:xfrm>
            <a:off x="483275" y="1538049"/>
            <a:ext cx="4895850" cy="227052"/>
          </a:xfrm>
          <a:prstGeom prst="rect">
            <a:avLst/>
          </a:prstGeom>
          <a:noFill/>
          <a:ln/>
        </p:spPr>
        <p:txBody>
          <a:bodyPr wrap="none" lIns="0" tIns="0" rIns="0" bIns="0" rtlCol="0" anchor="t"/>
          <a:lstStyle/>
          <a:p>
            <a:pPr marL="0" indent="0" algn="l">
              <a:lnSpc>
                <a:spcPts val="1750"/>
              </a:lnSpc>
              <a:buNone/>
            </a:pPr>
            <a:r>
              <a:rPr lang="en-US" sz="1400" b="1" dirty="0">
                <a:solidFill>
                  <a:srgbClr val="7068F4"/>
                </a:solidFill>
                <a:latin typeface="Barlow Bold" pitchFamily="34" charset="0"/>
                <a:ea typeface="Barlow Bold" pitchFamily="34" charset="-122"/>
                <a:cs typeface="Barlow Bold" pitchFamily="34" charset="-120"/>
              </a:rPr>
              <a:t>Bar chart showing success rates across different Orbit Types</a:t>
            </a:r>
            <a:endParaRPr lang="en-US" sz="1400" dirty="0"/>
          </a:p>
        </p:txBody>
      </p:sp>
      <p:pic>
        <p:nvPicPr>
          <p:cNvPr id="5" name="Image 0" descr="preencoded.png"/>
          <p:cNvPicPr>
            <a:picLocks noChangeAspect="1"/>
          </p:cNvPicPr>
          <p:nvPr/>
        </p:nvPicPr>
        <p:blipFill>
          <a:blip r:embed="rId3"/>
          <a:stretch>
            <a:fillRect/>
          </a:stretch>
        </p:blipFill>
        <p:spPr>
          <a:xfrm>
            <a:off x="483275" y="1972151"/>
            <a:ext cx="9062442" cy="5877639"/>
          </a:xfrm>
          <a:prstGeom prst="rect">
            <a:avLst/>
          </a:prstGeom>
        </p:spPr>
      </p:pic>
      <p:sp>
        <p:nvSpPr>
          <p:cNvPr id="6" name="Rectangle 5">
            <a:extLst>
              <a:ext uri="{FF2B5EF4-FFF2-40B4-BE49-F238E27FC236}">
                <a16:creationId xmlns:a16="http://schemas.microsoft.com/office/drawing/2014/main" id="{A837674F-D750-B9DF-C449-7CA2522B044E}"/>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1525548"/>
            <a:ext cx="11339274"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Evolution of Landing Success Rate Over Time</a:t>
            </a:r>
            <a:endParaRPr lang="en-US" sz="4450" dirty="0"/>
          </a:p>
        </p:txBody>
      </p:sp>
      <p:sp>
        <p:nvSpPr>
          <p:cNvPr id="3" name="Text 1"/>
          <p:cNvSpPr/>
          <p:nvPr/>
        </p:nvSpPr>
        <p:spPr>
          <a:xfrm>
            <a:off x="758309" y="2758083"/>
            <a:ext cx="6974681"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Analyzing the average success rate of Falcon 9 first stage landings reveals a clear trend of continuous improvement over the years, a testament to SpaceX's iterative design and operational enhancements.</a:t>
            </a:r>
            <a:endParaRPr lang="en-US" sz="1700" dirty="0"/>
          </a:p>
        </p:txBody>
      </p:sp>
      <p:pic>
        <p:nvPicPr>
          <p:cNvPr id="4" name="Image 0" descr="preencoded.png"/>
          <p:cNvPicPr>
            <a:picLocks noChangeAspect="1"/>
          </p:cNvPicPr>
          <p:nvPr/>
        </p:nvPicPr>
        <p:blipFill>
          <a:blip r:embed="rId3"/>
          <a:stretch>
            <a:fillRect/>
          </a:stretch>
        </p:blipFill>
        <p:spPr>
          <a:xfrm>
            <a:off x="8269248" y="2806898"/>
            <a:ext cx="5610344" cy="3653314"/>
          </a:xfrm>
          <a:prstGeom prst="rect">
            <a:avLst/>
          </a:prstGeom>
        </p:spPr>
      </p:pic>
      <p:sp>
        <p:nvSpPr>
          <p:cNvPr id="5" name="Rectangle 4">
            <a:extLst>
              <a:ext uri="{FF2B5EF4-FFF2-40B4-BE49-F238E27FC236}">
                <a16:creationId xmlns:a16="http://schemas.microsoft.com/office/drawing/2014/main" id="{D3EC03ED-2045-EAB5-371F-24640516DCD6}"/>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4606" y="515303"/>
            <a:ext cx="8649414" cy="615196"/>
          </a:xfrm>
          <a:prstGeom prst="rect">
            <a:avLst/>
          </a:prstGeom>
          <a:noFill/>
          <a:ln/>
        </p:spPr>
        <p:txBody>
          <a:bodyPr wrap="none" lIns="0" tIns="0" rIns="0" bIns="0" rtlCol="0" anchor="t"/>
          <a:lstStyle/>
          <a:p>
            <a:pPr marL="0" indent="0" algn="l">
              <a:lnSpc>
                <a:spcPts val="4800"/>
              </a:lnSpc>
              <a:buNone/>
            </a:pPr>
            <a:r>
              <a:rPr lang="en-US" sz="3850" b="1" dirty="0">
                <a:solidFill>
                  <a:srgbClr val="7068F4"/>
                </a:solidFill>
                <a:latin typeface="Barlow Bold" pitchFamily="34" charset="0"/>
                <a:ea typeface="Barlow Bold" pitchFamily="34" charset="-122"/>
                <a:cs typeface="Barlow Bold" pitchFamily="34" charset="-120"/>
              </a:rPr>
              <a:t>Payload Mass and Launch Site Influence</a:t>
            </a:r>
            <a:endParaRPr lang="en-US" sz="3850" dirty="0"/>
          </a:p>
        </p:txBody>
      </p:sp>
      <p:sp>
        <p:nvSpPr>
          <p:cNvPr id="3" name="Text 1"/>
          <p:cNvSpPr/>
          <p:nvPr/>
        </p:nvSpPr>
        <p:spPr>
          <a:xfrm>
            <a:off x="654606" y="1504474"/>
            <a:ext cx="13321189" cy="59840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This scatter plot visualizes the intricate relationship between payload mass, launch site, and the ultimate success of Falcon 9 first stage landings. It helps pinpoint specific operational conditions and their impact on reusability.</a:t>
            </a:r>
            <a:endParaRPr lang="en-US" sz="1450" dirty="0"/>
          </a:p>
        </p:txBody>
      </p:sp>
      <p:pic>
        <p:nvPicPr>
          <p:cNvPr id="4" name="Image 0" descr="preencoded.png"/>
          <p:cNvPicPr>
            <a:picLocks noChangeAspect="1"/>
          </p:cNvPicPr>
          <p:nvPr/>
        </p:nvPicPr>
        <p:blipFill>
          <a:blip r:embed="rId3"/>
          <a:stretch>
            <a:fillRect/>
          </a:stretch>
        </p:blipFill>
        <p:spPr>
          <a:xfrm>
            <a:off x="654606" y="2313265"/>
            <a:ext cx="7703939" cy="5400913"/>
          </a:xfrm>
          <a:prstGeom prst="rect">
            <a:avLst/>
          </a:prstGeom>
        </p:spPr>
      </p:pic>
      <p:sp>
        <p:nvSpPr>
          <p:cNvPr id="5" name="Rectangle 4">
            <a:extLst>
              <a:ext uri="{FF2B5EF4-FFF2-40B4-BE49-F238E27FC236}">
                <a16:creationId xmlns:a16="http://schemas.microsoft.com/office/drawing/2014/main" id="{1DC79C4D-889F-372E-D54C-1B5B97C07A05}"/>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78882" y="455771"/>
            <a:ext cx="11615023" cy="544116"/>
          </a:xfrm>
          <a:prstGeom prst="rect">
            <a:avLst/>
          </a:prstGeom>
          <a:noFill/>
          <a:ln/>
        </p:spPr>
        <p:txBody>
          <a:bodyPr wrap="none" lIns="0" tIns="0" rIns="0" bIns="0" rtlCol="0" anchor="t"/>
          <a:lstStyle/>
          <a:p>
            <a:pPr marL="0" indent="0" algn="l">
              <a:lnSpc>
                <a:spcPts val="4250"/>
              </a:lnSpc>
              <a:buNone/>
            </a:pPr>
            <a:r>
              <a:rPr lang="en-US" sz="3400" b="1" dirty="0">
                <a:solidFill>
                  <a:srgbClr val="7068F4"/>
                </a:solidFill>
                <a:latin typeface="Barlow Bold" pitchFamily="34" charset="0"/>
                <a:ea typeface="Barlow Bold" pitchFamily="34" charset="-122"/>
                <a:cs typeface="Barlow Bold" pitchFamily="34" charset="-120"/>
              </a:rPr>
              <a:t>Flight Number and Orbit Type: Mapping Success Trajectories</a:t>
            </a:r>
            <a:endParaRPr lang="en-US" sz="3400" dirty="0"/>
          </a:p>
        </p:txBody>
      </p:sp>
      <p:sp>
        <p:nvSpPr>
          <p:cNvPr id="3" name="Text 1"/>
          <p:cNvSpPr/>
          <p:nvPr/>
        </p:nvSpPr>
        <p:spPr>
          <a:xfrm>
            <a:off x="578882" y="1330643"/>
            <a:ext cx="13472636" cy="52911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Montserrat" pitchFamily="34" charset="0"/>
                <a:ea typeface="Montserrat" pitchFamily="34" charset="-122"/>
                <a:cs typeface="Montserrat" pitchFamily="34" charset="-120"/>
              </a:rPr>
              <a:t>This scatter plot illustrates the combined influence of increasing flight numbers and diverse orbit types on Falcon 9 first stage landing success. It highlights how operational experience and mission parameters interact to determine reusability outcomes.</a:t>
            </a:r>
            <a:endParaRPr lang="en-US" sz="1300" dirty="0"/>
          </a:p>
        </p:txBody>
      </p:sp>
      <p:pic>
        <p:nvPicPr>
          <p:cNvPr id="4" name="Image 0" descr="preencoded.png"/>
          <p:cNvPicPr>
            <a:picLocks noChangeAspect="1"/>
          </p:cNvPicPr>
          <p:nvPr/>
        </p:nvPicPr>
        <p:blipFill>
          <a:blip r:embed="rId3"/>
          <a:stretch>
            <a:fillRect/>
          </a:stretch>
        </p:blipFill>
        <p:spPr>
          <a:xfrm>
            <a:off x="578882" y="2045851"/>
            <a:ext cx="10576917" cy="5727859"/>
          </a:xfrm>
          <a:prstGeom prst="rect">
            <a:avLst/>
          </a:prstGeom>
        </p:spPr>
      </p:pic>
      <p:sp>
        <p:nvSpPr>
          <p:cNvPr id="5" name="Rectangle 4">
            <a:extLst>
              <a:ext uri="{FF2B5EF4-FFF2-40B4-BE49-F238E27FC236}">
                <a16:creationId xmlns:a16="http://schemas.microsoft.com/office/drawing/2014/main" id="{6A93656E-A076-5D65-C53F-6A65EDE456CD}"/>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79120" y="455057"/>
            <a:ext cx="8826103" cy="544235"/>
          </a:xfrm>
          <a:prstGeom prst="rect">
            <a:avLst/>
          </a:prstGeom>
          <a:noFill/>
          <a:ln/>
        </p:spPr>
        <p:txBody>
          <a:bodyPr wrap="none" lIns="0" tIns="0" rIns="0" bIns="0" rtlCol="0" anchor="t"/>
          <a:lstStyle/>
          <a:p>
            <a:pPr marL="0" indent="0" algn="l">
              <a:lnSpc>
                <a:spcPts val="4250"/>
              </a:lnSpc>
              <a:buNone/>
            </a:pPr>
            <a:r>
              <a:rPr lang="en-US" sz="3400" b="1" dirty="0">
                <a:solidFill>
                  <a:srgbClr val="7068F4"/>
                </a:solidFill>
                <a:latin typeface="Barlow Bold" pitchFamily="34" charset="0"/>
                <a:ea typeface="Barlow Bold" pitchFamily="34" charset="-122"/>
                <a:cs typeface="Barlow Bold" pitchFamily="34" charset="-120"/>
              </a:rPr>
              <a:t>Payload Mass vs. Orbit Type: Success by Class</a:t>
            </a:r>
            <a:endParaRPr lang="en-US" sz="3400" dirty="0"/>
          </a:p>
        </p:txBody>
      </p:sp>
      <p:sp>
        <p:nvSpPr>
          <p:cNvPr id="3" name="Text 1"/>
          <p:cNvSpPr/>
          <p:nvPr/>
        </p:nvSpPr>
        <p:spPr>
          <a:xfrm>
            <a:off x="579120" y="1330166"/>
            <a:ext cx="13472160" cy="529590"/>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Montserrat" pitchFamily="34" charset="0"/>
                <a:ea typeface="Montserrat" pitchFamily="34" charset="-122"/>
                <a:cs typeface="Montserrat" pitchFamily="34" charset="-120"/>
              </a:rPr>
              <a:t>This scatter plot delves into the interplay between payload mass, the specific orbit type, and the ultimate success of Falcon 9 first stage landings. It offers a granular view of how varying mission parameters, particularly the orbital destination and payload weight, influence reusability outcomes.</a:t>
            </a:r>
            <a:endParaRPr lang="en-US" sz="1300" dirty="0"/>
          </a:p>
        </p:txBody>
      </p:sp>
      <p:pic>
        <p:nvPicPr>
          <p:cNvPr id="4" name="Image 0" descr="preencoded.png"/>
          <p:cNvPicPr>
            <a:picLocks noChangeAspect="1"/>
          </p:cNvPicPr>
          <p:nvPr/>
        </p:nvPicPr>
        <p:blipFill>
          <a:blip r:embed="rId3"/>
          <a:stretch>
            <a:fillRect/>
          </a:stretch>
        </p:blipFill>
        <p:spPr>
          <a:xfrm>
            <a:off x="579120" y="2045851"/>
            <a:ext cx="10600849" cy="5729526"/>
          </a:xfrm>
          <a:prstGeom prst="rect">
            <a:avLst/>
          </a:prstGeom>
        </p:spPr>
      </p:pic>
      <p:sp>
        <p:nvSpPr>
          <p:cNvPr id="5" name="Rectangle 4">
            <a:extLst>
              <a:ext uri="{FF2B5EF4-FFF2-40B4-BE49-F238E27FC236}">
                <a16:creationId xmlns:a16="http://schemas.microsoft.com/office/drawing/2014/main" id="{D904A538-EAA9-7AF0-0411-7A34C102104E}"/>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59700" y="361236"/>
            <a:ext cx="6155531" cy="432197"/>
          </a:xfrm>
          <a:prstGeom prst="rect">
            <a:avLst/>
          </a:prstGeom>
          <a:noFill/>
          <a:ln/>
        </p:spPr>
        <p:txBody>
          <a:bodyPr wrap="none" lIns="0" tIns="0" rIns="0" bIns="0" rtlCol="0" anchor="t"/>
          <a:lstStyle/>
          <a:p>
            <a:pPr marL="0" indent="0" algn="l">
              <a:lnSpc>
                <a:spcPts val="3400"/>
              </a:lnSpc>
              <a:buNone/>
            </a:pPr>
            <a:r>
              <a:rPr lang="en-US" sz="2700" b="1" dirty="0">
                <a:solidFill>
                  <a:srgbClr val="7068F4"/>
                </a:solidFill>
                <a:latin typeface="Barlow Bold" pitchFamily="34" charset="0"/>
                <a:ea typeface="Barlow Bold" pitchFamily="34" charset="-122"/>
                <a:cs typeface="Barlow Bold" pitchFamily="34" charset="-120"/>
              </a:rPr>
              <a:t>EDA with SQL: Uncovering Data Patterns</a:t>
            </a:r>
            <a:endParaRPr lang="en-US" sz="2700" dirty="0"/>
          </a:p>
        </p:txBody>
      </p:sp>
      <p:sp>
        <p:nvSpPr>
          <p:cNvPr id="3" name="Text 1"/>
          <p:cNvSpPr/>
          <p:nvPr/>
        </p:nvSpPr>
        <p:spPr>
          <a:xfrm>
            <a:off x="459700" y="1056084"/>
            <a:ext cx="13710999" cy="210026"/>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Montserrat" pitchFamily="34" charset="0"/>
                <a:ea typeface="Montserrat" pitchFamily="34" charset="-122"/>
                <a:cs typeface="Montserrat" pitchFamily="34" charset="-120"/>
              </a:rPr>
              <a:t>SQL queries were instrumental in extracting aggregated insights and validating initial hypotheses during our exploratory data analysis, providing a structured approach to understanding the data.</a:t>
            </a:r>
            <a:endParaRPr lang="en-US" sz="1000" dirty="0"/>
          </a:p>
        </p:txBody>
      </p:sp>
      <p:sp>
        <p:nvSpPr>
          <p:cNvPr id="4" name="Text 2"/>
          <p:cNvSpPr/>
          <p:nvPr/>
        </p:nvSpPr>
        <p:spPr>
          <a:xfrm>
            <a:off x="459700" y="1545193"/>
            <a:ext cx="2616041" cy="216098"/>
          </a:xfrm>
          <a:prstGeom prst="rect">
            <a:avLst/>
          </a:prstGeom>
          <a:noFill/>
          <a:ln/>
        </p:spPr>
        <p:txBody>
          <a:bodyPr wrap="none" lIns="0" tIns="0" rIns="0" bIns="0" rtlCol="0" anchor="t"/>
          <a:lstStyle/>
          <a:p>
            <a:pPr marL="0" indent="0" algn="l">
              <a:lnSpc>
                <a:spcPts val="1700"/>
              </a:lnSpc>
              <a:buNone/>
            </a:pPr>
            <a:r>
              <a:rPr lang="en-US" sz="1350" b="1" dirty="0">
                <a:solidFill>
                  <a:srgbClr val="7068F4"/>
                </a:solidFill>
                <a:latin typeface="Barlow Bold" pitchFamily="34" charset="0"/>
                <a:ea typeface="Barlow Bold" pitchFamily="34" charset="-122"/>
                <a:cs typeface="Barlow Bold" pitchFamily="34" charset="-120"/>
              </a:rPr>
              <a:t>Launch Site Performance Analysis</a:t>
            </a:r>
            <a:endParaRPr lang="en-US" sz="1350" dirty="0"/>
          </a:p>
        </p:txBody>
      </p:sp>
      <p:sp>
        <p:nvSpPr>
          <p:cNvPr id="5" name="Shape 3"/>
          <p:cNvSpPr/>
          <p:nvPr/>
        </p:nvSpPr>
        <p:spPr>
          <a:xfrm>
            <a:off x="459700" y="1909048"/>
            <a:ext cx="6695242" cy="2717244"/>
          </a:xfrm>
          <a:prstGeom prst="roundRect">
            <a:avLst>
              <a:gd name="adj" fmla="val 4351"/>
            </a:avLst>
          </a:prstGeom>
          <a:solidFill>
            <a:srgbClr val="E1E2E8"/>
          </a:solidFill>
          <a:ln/>
        </p:spPr>
      </p:sp>
      <p:sp>
        <p:nvSpPr>
          <p:cNvPr id="6" name="Shape 4"/>
          <p:cNvSpPr/>
          <p:nvPr/>
        </p:nvSpPr>
        <p:spPr>
          <a:xfrm>
            <a:off x="453152" y="1909048"/>
            <a:ext cx="6708338" cy="2717244"/>
          </a:xfrm>
          <a:prstGeom prst="roundRect">
            <a:avLst>
              <a:gd name="adj" fmla="val 725"/>
            </a:avLst>
          </a:prstGeom>
          <a:solidFill>
            <a:srgbClr val="E1E2E8"/>
          </a:solidFill>
          <a:ln/>
        </p:spPr>
      </p:sp>
      <p:sp>
        <p:nvSpPr>
          <p:cNvPr id="7" name="Text 5"/>
          <p:cNvSpPr/>
          <p:nvPr/>
        </p:nvSpPr>
        <p:spPr>
          <a:xfrm>
            <a:off x="584478" y="2007513"/>
            <a:ext cx="6445687" cy="2520315"/>
          </a:xfrm>
          <a:prstGeom prst="rect">
            <a:avLst/>
          </a:prstGeom>
          <a:noFill/>
          <a:ln/>
        </p:spPr>
        <p:txBody>
          <a:bodyPr wrap="square" lIns="0" tIns="0" rIns="0" bIns="0" rtlCol="0" anchor="t"/>
          <a:lstStyle/>
          <a:p>
            <a:pPr marL="0" indent="0" algn="l">
              <a:lnSpc>
                <a:spcPts val="1650"/>
              </a:lnSpc>
              <a:buNone/>
            </a:pPr>
            <a:r>
              <a:rPr lang="en-US" sz="1000" dirty="0">
                <a:solidFill>
                  <a:srgbClr val="272525"/>
                </a:solidFill>
                <a:highlight>
                  <a:srgbClr val="E1E2E8"/>
                </a:highlight>
                <a:latin typeface="Consolas" pitchFamily="34" charset="0"/>
                <a:ea typeface="Consolas" pitchFamily="34" charset="-122"/>
                <a:cs typeface="Consolas" pitchFamily="34" charset="-120"/>
              </a:rPr>
              <a:t>SELECT    launch_site,    COUNT(*) AS total_launches,    SUM(CASE WHEN landing_success = 1 THEN 1 ELSE 0 END) AS successful_landings,    AVG(CASE WHEN landing_success = 1 THEN 1.0 ELSE 0.0 END) AS success_rateFROM    falcon9_launchesGROUP BY    launch_siteORDER BY    success_rate DESC;        </a:t>
            </a:r>
            <a:endParaRPr lang="en-US" sz="1000" dirty="0"/>
          </a:p>
        </p:txBody>
      </p:sp>
      <p:sp>
        <p:nvSpPr>
          <p:cNvPr id="8" name="Text 6"/>
          <p:cNvSpPr/>
          <p:nvPr/>
        </p:nvSpPr>
        <p:spPr>
          <a:xfrm>
            <a:off x="7483078" y="1532096"/>
            <a:ext cx="6695242" cy="630079"/>
          </a:xfrm>
          <a:prstGeom prst="rect">
            <a:avLst/>
          </a:prstGeom>
          <a:noFill/>
          <a:ln/>
        </p:spPr>
        <p:txBody>
          <a:bodyPr wrap="square" lIns="0" tIns="0" rIns="0" bIns="0" rtlCol="0" anchor="t"/>
          <a:lstStyle/>
          <a:p>
            <a:pPr marL="0" indent="0" algn="l">
              <a:lnSpc>
                <a:spcPts val="1650"/>
              </a:lnSpc>
              <a:buNone/>
            </a:pPr>
            <a:r>
              <a:rPr lang="en-US" sz="1000" dirty="0">
                <a:solidFill>
                  <a:srgbClr val="272525"/>
                </a:solidFill>
                <a:latin typeface="Montserrat" pitchFamily="34" charset="0"/>
                <a:ea typeface="Montserrat" pitchFamily="34" charset="-122"/>
                <a:cs typeface="Montserrat" pitchFamily="34" charset="-120"/>
              </a:rPr>
              <a:t>This query helped us quantify landing success rates across different launch sites, clearly showing which locations demonstrated higher reliability. KSC LC 39A stood out with the highest success rate, confirming our visual observations.</a:t>
            </a:r>
            <a:endParaRPr lang="en-US" sz="1000" dirty="0"/>
          </a:p>
        </p:txBody>
      </p:sp>
      <p:pic>
        <p:nvPicPr>
          <p:cNvPr id="9" name="Image 0" descr="preencoded.png"/>
          <p:cNvPicPr>
            <a:picLocks noChangeAspect="1"/>
          </p:cNvPicPr>
          <p:nvPr/>
        </p:nvPicPr>
        <p:blipFill>
          <a:blip r:embed="rId3"/>
          <a:stretch>
            <a:fillRect/>
          </a:stretch>
        </p:blipFill>
        <p:spPr>
          <a:xfrm>
            <a:off x="7483078" y="2309932"/>
            <a:ext cx="5695040" cy="5317240"/>
          </a:xfrm>
          <a:prstGeom prst="rect">
            <a:avLst/>
          </a:prstGeom>
        </p:spPr>
      </p:pic>
      <p:sp>
        <p:nvSpPr>
          <p:cNvPr id="10" name="Rectangle 9">
            <a:extLst>
              <a:ext uri="{FF2B5EF4-FFF2-40B4-BE49-F238E27FC236}">
                <a16:creationId xmlns:a16="http://schemas.microsoft.com/office/drawing/2014/main" id="{15084199-EFFE-7CFD-2E01-26DDF1B5CB45}"/>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1156573"/>
            <a:ext cx="12641342"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Unique Launch Sites: Identifying Operational Hubs</a:t>
            </a:r>
            <a:endParaRPr lang="en-US" sz="4450" dirty="0"/>
          </a:p>
        </p:txBody>
      </p:sp>
      <p:sp>
        <p:nvSpPr>
          <p:cNvPr id="3" name="Text 1"/>
          <p:cNvSpPr/>
          <p:nvPr/>
        </p:nvSpPr>
        <p:spPr>
          <a:xfrm>
            <a:off x="758309" y="230255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To further understand the operational landscape, we identified all unique launch sites used for Falcon 9 missions, providing a clear overview of SpaceX's primary launch infrastructure.</a:t>
            </a:r>
            <a:endParaRPr lang="en-US" sz="1700" dirty="0"/>
          </a:p>
        </p:txBody>
      </p:sp>
      <p:sp>
        <p:nvSpPr>
          <p:cNvPr id="4" name="Text 2"/>
          <p:cNvSpPr/>
          <p:nvPr/>
        </p:nvSpPr>
        <p:spPr>
          <a:xfrm>
            <a:off x="758309" y="3456265"/>
            <a:ext cx="4351139"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SQL Query for Unique Launch Sites</a:t>
            </a:r>
            <a:endParaRPr lang="en-US" sz="2200" dirty="0"/>
          </a:p>
        </p:txBody>
      </p:sp>
      <p:sp>
        <p:nvSpPr>
          <p:cNvPr id="5" name="Shape 3"/>
          <p:cNvSpPr/>
          <p:nvPr/>
        </p:nvSpPr>
        <p:spPr>
          <a:xfrm>
            <a:off x="758309" y="4056221"/>
            <a:ext cx="6292572" cy="1018223"/>
          </a:xfrm>
          <a:prstGeom prst="roundRect">
            <a:avLst>
              <a:gd name="adj" fmla="val 19151"/>
            </a:avLst>
          </a:prstGeom>
          <a:solidFill>
            <a:srgbClr val="E1E2E8"/>
          </a:solidFill>
          <a:ln/>
        </p:spPr>
      </p:sp>
      <p:sp>
        <p:nvSpPr>
          <p:cNvPr id="6" name="Shape 4"/>
          <p:cNvSpPr/>
          <p:nvPr/>
        </p:nvSpPr>
        <p:spPr>
          <a:xfrm>
            <a:off x="747593" y="4056221"/>
            <a:ext cx="6314003" cy="1018223"/>
          </a:xfrm>
          <a:prstGeom prst="roundRect">
            <a:avLst>
              <a:gd name="adj" fmla="val 3192"/>
            </a:avLst>
          </a:prstGeom>
          <a:solidFill>
            <a:srgbClr val="E1E2E8"/>
          </a:solidFill>
          <a:ln/>
        </p:spPr>
      </p:sp>
      <p:sp>
        <p:nvSpPr>
          <p:cNvPr id="7" name="Text 5"/>
          <p:cNvSpPr/>
          <p:nvPr/>
        </p:nvSpPr>
        <p:spPr>
          <a:xfrm>
            <a:off x="964168" y="4218623"/>
            <a:ext cx="5880854"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highlight>
                  <a:srgbClr val="E1E2E8"/>
                </a:highlight>
                <a:latin typeface="Consolas" pitchFamily="34" charset="0"/>
                <a:ea typeface="Consolas" pitchFamily="34" charset="-122"/>
                <a:cs typeface="Consolas" pitchFamily="34" charset="-120"/>
              </a:rPr>
              <a:t>SELECT DISTINCT Launch_SiteFROM falcon9_launches;</a:t>
            </a:r>
            <a:endParaRPr lang="en-US" sz="1700" dirty="0"/>
          </a:p>
        </p:txBody>
      </p:sp>
      <p:sp>
        <p:nvSpPr>
          <p:cNvPr id="8" name="Text 6"/>
          <p:cNvSpPr/>
          <p:nvPr/>
        </p:nvSpPr>
        <p:spPr>
          <a:xfrm>
            <a:off x="7587139" y="3456265"/>
            <a:ext cx="2921079"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Identified Launch Sites</a:t>
            </a:r>
            <a:endParaRPr lang="en-US" sz="2200" dirty="0"/>
          </a:p>
        </p:txBody>
      </p:sp>
      <p:sp>
        <p:nvSpPr>
          <p:cNvPr id="9" name="Text 7"/>
          <p:cNvSpPr/>
          <p:nvPr/>
        </p:nvSpPr>
        <p:spPr>
          <a:xfrm>
            <a:off x="7587139" y="4029075"/>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CCAFS LC-40</a:t>
            </a:r>
            <a:endParaRPr lang="en-US" sz="1700" dirty="0"/>
          </a:p>
        </p:txBody>
      </p:sp>
      <p:sp>
        <p:nvSpPr>
          <p:cNvPr id="10" name="Text 8"/>
          <p:cNvSpPr/>
          <p:nvPr/>
        </p:nvSpPr>
        <p:spPr>
          <a:xfrm>
            <a:off x="7587139" y="4451509"/>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VAFB SLC-4E</a:t>
            </a:r>
            <a:endParaRPr lang="en-US" sz="1700" dirty="0"/>
          </a:p>
        </p:txBody>
      </p:sp>
      <p:sp>
        <p:nvSpPr>
          <p:cNvPr id="11" name="Text 9"/>
          <p:cNvSpPr/>
          <p:nvPr/>
        </p:nvSpPr>
        <p:spPr>
          <a:xfrm>
            <a:off x="7587139" y="4873943"/>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KSC LC-39A</a:t>
            </a:r>
            <a:endParaRPr lang="en-US" sz="1700" dirty="0"/>
          </a:p>
        </p:txBody>
      </p:sp>
      <p:sp>
        <p:nvSpPr>
          <p:cNvPr id="12" name="Text 10"/>
          <p:cNvSpPr/>
          <p:nvPr/>
        </p:nvSpPr>
        <p:spPr>
          <a:xfrm>
            <a:off x="7587139" y="5296376"/>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CCAFS SLC-40</a:t>
            </a:r>
            <a:endParaRPr lang="en-US" sz="1700" dirty="0"/>
          </a:p>
        </p:txBody>
      </p:sp>
      <p:sp>
        <p:nvSpPr>
          <p:cNvPr id="13" name="Text 11"/>
          <p:cNvSpPr/>
          <p:nvPr/>
        </p:nvSpPr>
        <p:spPr>
          <a:xfrm>
            <a:off x="7587139" y="5837992"/>
            <a:ext cx="629257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These four locations represent the key operational hubs for Falcon 9 launches, each contributing to the diverse mission profiles and reusability efforts of SpaceX.</a:t>
            </a:r>
            <a:endParaRPr lang="en-US" sz="1700" dirty="0"/>
          </a:p>
        </p:txBody>
      </p:sp>
      <p:sp>
        <p:nvSpPr>
          <p:cNvPr id="14" name="Rectangle 13">
            <a:extLst>
              <a:ext uri="{FF2B5EF4-FFF2-40B4-BE49-F238E27FC236}">
                <a16:creationId xmlns:a16="http://schemas.microsoft.com/office/drawing/2014/main" id="{E9B974C6-C90D-8103-4C79-3D05DCBA9DA4}"/>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00896" y="393502"/>
            <a:ext cx="7291626" cy="470654"/>
          </a:xfrm>
          <a:prstGeom prst="rect">
            <a:avLst/>
          </a:prstGeom>
          <a:noFill/>
          <a:ln/>
        </p:spPr>
        <p:txBody>
          <a:bodyPr wrap="none" lIns="0" tIns="0" rIns="0" bIns="0" rtlCol="0" anchor="t"/>
          <a:lstStyle/>
          <a:p>
            <a:pPr marL="0" indent="0" algn="l">
              <a:lnSpc>
                <a:spcPts val="3700"/>
              </a:lnSpc>
              <a:buNone/>
            </a:pPr>
            <a:r>
              <a:rPr lang="en-US" sz="2950" b="1" dirty="0">
                <a:solidFill>
                  <a:srgbClr val="7068F4"/>
                </a:solidFill>
                <a:latin typeface="Barlow Bold" pitchFamily="34" charset="0"/>
                <a:ea typeface="Barlow Bold" pitchFamily="34" charset="-122"/>
                <a:cs typeface="Barlow Bold" pitchFamily="34" charset="-120"/>
              </a:rPr>
              <a:t>Early Missions: Cape Canaveral Launch Data</a:t>
            </a:r>
            <a:endParaRPr lang="en-US" sz="2950" dirty="0"/>
          </a:p>
        </p:txBody>
      </p:sp>
      <p:sp>
        <p:nvSpPr>
          <p:cNvPr id="3" name="Text 1"/>
          <p:cNvSpPr/>
          <p:nvPr/>
        </p:nvSpPr>
        <p:spPr>
          <a:xfrm>
            <a:off x="500896" y="1150382"/>
            <a:ext cx="13628608" cy="45791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To examine the foundational missions from Cape Canaveral, we extracted the initial launch data for Falcon 9 flights originating from the CCAFS (Cape Canaveral Air Force Station) launch sites. This provides a glimpse into the early operational characteristics and outcomes.</a:t>
            </a:r>
            <a:endParaRPr lang="en-US" sz="1100" dirty="0"/>
          </a:p>
        </p:txBody>
      </p:sp>
      <p:sp>
        <p:nvSpPr>
          <p:cNvPr id="4" name="Text 2"/>
          <p:cNvSpPr/>
          <p:nvPr/>
        </p:nvSpPr>
        <p:spPr>
          <a:xfrm>
            <a:off x="500896" y="1822966"/>
            <a:ext cx="4054673" cy="235387"/>
          </a:xfrm>
          <a:prstGeom prst="rect">
            <a:avLst/>
          </a:prstGeom>
          <a:noFill/>
          <a:ln/>
        </p:spPr>
        <p:txBody>
          <a:bodyPr wrap="none" lIns="0" tIns="0" rIns="0" bIns="0" rtlCol="0" anchor="t"/>
          <a:lstStyle/>
          <a:p>
            <a:pPr marL="0" indent="0" algn="l">
              <a:lnSpc>
                <a:spcPts val="1850"/>
              </a:lnSpc>
              <a:buNone/>
            </a:pPr>
            <a:r>
              <a:rPr lang="en-US" sz="1450" b="1" dirty="0">
                <a:solidFill>
                  <a:srgbClr val="7068F4"/>
                </a:solidFill>
                <a:latin typeface="Barlow Bold" pitchFamily="34" charset="0"/>
                <a:ea typeface="Barlow Bold" pitchFamily="34" charset="-122"/>
                <a:cs typeface="Barlow Bold" pitchFamily="34" charset="-120"/>
              </a:rPr>
              <a:t>Python/Pandas Query for Initial CCAFS Launches</a:t>
            </a:r>
            <a:endParaRPr lang="en-US" sz="1450" dirty="0"/>
          </a:p>
        </p:txBody>
      </p:sp>
      <p:sp>
        <p:nvSpPr>
          <p:cNvPr id="5" name="Shape 3"/>
          <p:cNvSpPr/>
          <p:nvPr/>
        </p:nvSpPr>
        <p:spPr>
          <a:xfrm>
            <a:off x="500896" y="2273022"/>
            <a:ext cx="13628608" cy="443508"/>
          </a:xfrm>
          <a:prstGeom prst="roundRect">
            <a:avLst>
              <a:gd name="adj" fmla="val 29042"/>
            </a:avLst>
          </a:prstGeom>
          <a:solidFill>
            <a:srgbClr val="E1E2E8"/>
          </a:solidFill>
          <a:ln/>
        </p:spPr>
      </p:sp>
      <p:sp>
        <p:nvSpPr>
          <p:cNvPr id="6" name="Shape 4"/>
          <p:cNvSpPr/>
          <p:nvPr/>
        </p:nvSpPr>
        <p:spPr>
          <a:xfrm>
            <a:off x="493752" y="2273022"/>
            <a:ext cx="13642896" cy="443508"/>
          </a:xfrm>
          <a:prstGeom prst="roundRect">
            <a:avLst>
              <a:gd name="adj" fmla="val 4840"/>
            </a:avLst>
          </a:prstGeom>
          <a:solidFill>
            <a:srgbClr val="E1E2E8"/>
          </a:solidFill>
          <a:ln/>
        </p:spPr>
      </p:sp>
      <p:sp>
        <p:nvSpPr>
          <p:cNvPr id="7" name="Text 5"/>
          <p:cNvSpPr/>
          <p:nvPr/>
        </p:nvSpPr>
        <p:spPr>
          <a:xfrm>
            <a:off x="636865" y="2380297"/>
            <a:ext cx="13356669"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highlight>
                  <a:srgbClr val="E1E2E8"/>
                </a:highlight>
                <a:latin typeface="Consolas" pitchFamily="34" charset="0"/>
                <a:ea typeface="Consolas" pitchFamily="34" charset="-122"/>
                <a:cs typeface="Consolas" pitchFamily="34" charset="-120"/>
              </a:rPr>
              <a:t>df[df['Launch_Site'].str.startswith('CCA')].head(5)</a:t>
            </a:r>
            <a:endParaRPr lang="en-US" sz="1100" dirty="0"/>
          </a:p>
        </p:txBody>
      </p:sp>
      <p:sp>
        <p:nvSpPr>
          <p:cNvPr id="8" name="Text 6"/>
          <p:cNvSpPr/>
          <p:nvPr/>
        </p:nvSpPr>
        <p:spPr>
          <a:xfrm>
            <a:off x="500896" y="2877503"/>
            <a:ext cx="13628608" cy="45791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The table below summarizes the first five Falcon 9 launches from Cape Canaveral, detailing mission parameters and initial landing outcomes, highlighting the early stages of reusability attempts.</a:t>
            </a:r>
            <a:endParaRPr lang="en-US" sz="1100" dirty="0"/>
          </a:p>
        </p:txBody>
      </p:sp>
      <p:sp>
        <p:nvSpPr>
          <p:cNvPr id="9" name="Shape 7"/>
          <p:cNvSpPr/>
          <p:nvPr/>
        </p:nvSpPr>
        <p:spPr>
          <a:xfrm>
            <a:off x="500896" y="3496389"/>
            <a:ext cx="13628608" cy="4342209"/>
          </a:xfrm>
          <a:prstGeom prst="roundRect">
            <a:avLst>
              <a:gd name="adj" fmla="val 2966"/>
            </a:avLst>
          </a:prstGeom>
          <a:noFill/>
          <a:ln w="7620">
            <a:solidFill>
              <a:srgbClr val="000000">
                <a:alpha val="8000"/>
              </a:srgbClr>
            </a:solidFill>
            <a:prstDash val="solid"/>
          </a:ln>
        </p:spPr>
      </p:sp>
      <p:sp>
        <p:nvSpPr>
          <p:cNvPr id="10" name="Shape 8"/>
          <p:cNvSpPr/>
          <p:nvPr/>
        </p:nvSpPr>
        <p:spPr>
          <a:xfrm>
            <a:off x="508516" y="3504009"/>
            <a:ext cx="13613368" cy="644843"/>
          </a:xfrm>
          <a:prstGeom prst="rect">
            <a:avLst/>
          </a:prstGeom>
          <a:solidFill>
            <a:srgbClr val="FFFFFF">
              <a:alpha val="4000"/>
            </a:srgbClr>
          </a:solidFill>
          <a:ln/>
        </p:spPr>
      </p:sp>
      <p:sp>
        <p:nvSpPr>
          <p:cNvPr id="11" name="Text 9"/>
          <p:cNvSpPr/>
          <p:nvPr/>
        </p:nvSpPr>
        <p:spPr>
          <a:xfrm>
            <a:off x="652582" y="3597473"/>
            <a:ext cx="1071205" cy="228957"/>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Date</a:t>
            </a:r>
            <a:endParaRPr lang="en-US" sz="1100" dirty="0"/>
          </a:p>
        </p:txBody>
      </p:sp>
      <p:sp>
        <p:nvSpPr>
          <p:cNvPr id="12" name="Text 10"/>
          <p:cNvSpPr/>
          <p:nvPr/>
        </p:nvSpPr>
        <p:spPr>
          <a:xfrm>
            <a:off x="2017633" y="3597473"/>
            <a:ext cx="1067395" cy="228957"/>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Time (UTC)</a:t>
            </a:r>
            <a:endParaRPr lang="en-US" sz="1100" dirty="0"/>
          </a:p>
        </p:txBody>
      </p:sp>
      <p:sp>
        <p:nvSpPr>
          <p:cNvPr id="13" name="Text 11"/>
          <p:cNvSpPr/>
          <p:nvPr/>
        </p:nvSpPr>
        <p:spPr>
          <a:xfrm>
            <a:off x="3378875" y="3597473"/>
            <a:ext cx="1067395" cy="457914"/>
          </a:xfrm>
          <a:prstGeom prst="rect">
            <a:avLst/>
          </a:prstGeom>
          <a:noFill/>
          <a:ln/>
        </p:spPr>
        <p:txBody>
          <a:bodyPr wrap="squar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Booster_Version</a:t>
            </a:r>
            <a:endParaRPr lang="en-US" sz="1100" dirty="0"/>
          </a:p>
        </p:txBody>
      </p:sp>
      <p:sp>
        <p:nvSpPr>
          <p:cNvPr id="14" name="Text 12"/>
          <p:cNvSpPr/>
          <p:nvPr/>
        </p:nvSpPr>
        <p:spPr>
          <a:xfrm>
            <a:off x="4740116" y="3597473"/>
            <a:ext cx="1067395" cy="228957"/>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Launch_Site</a:t>
            </a:r>
            <a:endParaRPr lang="en-US" sz="1100" dirty="0"/>
          </a:p>
        </p:txBody>
      </p:sp>
      <p:sp>
        <p:nvSpPr>
          <p:cNvPr id="15" name="Text 13"/>
          <p:cNvSpPr/>
          <p:nvPr/>
        </p:nvSpPr>
        <p:spPr>
          <a:xfrm>
            <a:off x="6101358" y="3597473"/>
            <a:ext cx="1067395" cy="228957"/>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Payload</a:t>
            </a:r>
            <a:endParaRPr lang="en-US" sz="1100" dirty="0"/>
          </a:p>
        </p:txBody>
      </p:sp>
      <p:sp>
        <p:nvSpPr>
          <p:cNvPr id="16" name="Text 14"/>
          <p:cNvSpPr/>
          <p:nvPr/>
        </p:nvSpPr>
        <p:spPr>
          <a:xfrm>
            <a:off x="7462599" y="3597473"/>
            <a:ext cx="1067395" cy="457914"/>
          </a:xfrm>
          <a:prstGeom prst="rect">
            <a:avLst/>
          </a:prstGeom>
          <a:noFill/>
          <a:ln/>
        </p:spPr>
        <p:txBody>
          <a:bodyPr wrap="squar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PAYLOAD_MASS__KG_</a:t>
            </a:r>
            <a:endParaRPr lang="en-US" sz="1100" dirty="0"/>
          </a:p>
        </p:txBody>
      </p:sp>
      <p:sp>
        <p:nvSpPr>
          <p:cNvPr id="17" name="Text 15"/>
          <p:cNvSpPr/>
          <p:nvPr/>
        </p:nvSpPr>
        <p:spPr>
          <a:xfrm>
            <a:off x="8823841" y="3597473"/>
            <a:ext cx="1067395" cy="228957"/>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Orbit</a:t>
            </a:r>
            <a:endParaRPr lang="en-US" sz="1100" dirty="0"/>
          </a:p>
        </p:txBody>
      </p:sp>
      <p:sp>
        <p:nvSpPr>
          <p:cNvPr id="18" name="Text 16"/>
          <p:cNvSpPr/>
          <p:nvPr/>
        </p:nvSpPr>
        <p:spPr>
          <a:xfrm>
            <a:off x="10185083" y="3597473"/>
            <a:ext cx="1067395" cy="228957"/>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Customer</a:t>
            </a:r>
            <a:endParaRPr lang="en-US" sz="1100" dirty="0"/>
          </a:p>
        </p:txBody>
      </p:sp>
      <p:sp>
        <p:nvSpPr>
          <p:cNvPr id="19" name="Text 17"/>
          <p:cNvSpPr/>
          <p:nvPr/>
        </p:nvSpPr>
        <p:spPr>
          <a:xfrm>
            <a:off x="11546324" y="3597473"/>
            <a:ext cx="1067395" cy="457914"/>
          </a:xfrm>
          <a:prstGeom prst="rect">
            <a:avLst/>
          </a:prstGeom>
          <a:noFill/>
          <a:ln/>
        </p:spPr>
        <p:txBody>
          <a:bodyPr wrap="squar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Mission_Outcome</a:t>
            </a:r>
            <a:endParaRPr lang="en-US" sz="1100" dirty="0"/>
          </a:p>
        </p:txBody>
      </p:sp>
      <p:sp>
        <p:nvSpPr>
          <p:cNvPr id="20" name="Text 18"/>
          <p:cNvSpPr/>
          <p:nvPr/>
        </p:nvSpPr>
        <p:spPr>
          <a:xfrm>
            <a:off x="12907566" y="3597473"/>
            <a:ext cx="1071205" cy="457914"/>
          </a:xfrm>
          <a:prstGeom prst="rect">
            <a:avLst/>
          </a:prstGeom>
          <a:noFill/>
          <a:ln/>
        </p:spPr>
        <p:txBody>
          <a:bodyPr wrap="square" lIns="0" tIns="0" rIns="0" bIns="0" rtlCol="0" anchor="t"/>
          <a:lstStyle/>
          <a:p>
            <a:pPr marL="0" indent="0" algn="l">
              <a:lnSpc>
                <a:spcPts val="1800"/>
              </a:lnSpc>
              <a:buNone/>
            </a:pPr>
            <a:r>
              <a:rPr lang="en-US" sz="1100" b="1" dirty="0">
                <a:solidFill>
                  <a:srgbClr val="272525"/>
                </a:solidFill>
                <a:latin typeface="Montserrat" pitchFamily="34" charset="0"/>
                <a:ea typeface="Montserrat" pitchFamily="34" charset="-122"/>
                <a:cs typeface="Montserrat" pitchFamily="34" charset="-120"/>
              </a:rPr>
              <a:t>Landing_Outcome</a:t>
            </a:r>
            <a:endParaRPr lang="en-US" sz="1100" dirty="0"/>
          </a:p>
        </p:txBody>
      </p:sp>
      <p:sp>
        <p:nvSpPr>
          <p:cNvPr id="21" name="Shape 19"/>
          <p:cNvSpPr/>
          <p:nvPr/>
        </p:nvSpPr>
        <p:spPr>
          <a:xfrm>
            <a:off x="508516" y="4148852"/>
            <a:ext cx="13613368" cy="1102757"/>
          </a:xfrm>
          <a:prstGeom prst="rect">
            <a:avLst/>
          </a:prstGeom>
          <a:solidFill>
            <a:srgbClr val="000000">
              <a:alpha val="4000"/>
            </a:srgbClr>
          </a:solidFill>
          <a:ln/>
        </p:spPr>
      </p:sp>
      <p:sp>
        <p:nvSpPr>
          <p:cNvPr id="22" name="Text 20"/>
          <p:cNvSpPr/>
          <p:nvPr/>
        </p:nvSpPr>
        <p:spPr>
          <a:xfrm>
            <a:off x="652582" y="4242316"/>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2010-06-04</a:t>
            </a:r>
            <a:endParaRPr lang="en-US" sz="1100" dirty="0"/>
          </a:p>
        </p:txBody>
      </p:sp>
      <p:sp>
        <p:nvSpPr>
          <p:cNvPr id="23" name="Text 21"/>
          <p:cNvSpPr/>
          <p:nvPr/>
        </p:nvSpPr>
        <p:spPr>
          <a:xfrm>
            <a:off x="2017633"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18:45:00</a:t>
            </a:r>
            <a:endParaRPr lang="en-US" sz="1100" dirty="0"/>
          </a:p>
        </p:txBody>
      </p:sp>
      <p:sp>
        <p:nvSpPr>
          <p:cNvPr id="24" name="Text 22"/>
          <p:cNvSpPr/>
          <p:nvPr/>
        </p:nvSpPr>
        <p:spPr>
          <a:xfrm>
            <a:off x="3378875"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F9 v1.0 B0003</a:t>
            </a:r>
            <a:endParaRPr lang="en-US" sz="1100" dirty="0"/>
          </a:p>
        </p:txBody>
      </p:sp>
      <p:sp>
        <p:nvSpPr>
          <p:cNvPr id="25" name="Text 23"/>
          <p:cNvSpPr/>
          <p:nvPr/>
        </p:nvSpPr>
        <p:spPr>
          <a:xfrm>
            <a:off x="4740116"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CCAFS LC-40</a:t>
            </a:r>
            <a:endParaRPr lang="en-US" sz="1100" dirty="0"/>
          </a:p>
        </p:txBody>
      </p:sp>
      <p:sp>
        <p:nvSpPr>
          <p:cNvPr id="26" name="Text 24"/>
          <p:cNvSpPr/>
          <p:nvPr/>
        </p:nvSpPr>
        <p:spPr>
          <a:xfrm>
            <a:off x="6101358" y="4242316"/>
            <a:ext cx="1067395" cy="915829"/>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Dragon Spacecraft Qualification Unit</a:t>
            </a:r>
            <a:endParaRPr lang="en-US" sz="1100" dirty="0"/>
          </a:p>
        </p:txBody>
      </p:sp>
      <p:sp>
        <p:nvSpPr>
          <p:cNvPr id="27" name="Text 25"/>
          <p:cNvSpPr/>
          <p:nvPr/>
        </p:nvSpPr>
        <p:spPr>
          <a:xfrm>
            <a:off x="7462599"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0</a:t>
            </a:r>
            <a:endParaRPr lang="en-US" sz="1100" dirty="0"/>
          </a:p>
        </p:txBody>
      </p:sp>
      <p:sp>
        <p:nvSpPr>
          <p:cNvPr id="28" name="Text 26"/>
          <p:cNvSpPr/>
          <p:nvPr/>
        </p:nvSpPr>
        <p:spPr>
          <a:xfrm>
            <a:off x="8823841"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LEO</a:t>
            </a:r>
            <a:endParaRPr lang="en-US" sz="1100" dirty="0"/>
          </a:p>
        </p:txBody>
      </p:sp>
      <p:sp>
        <p:nvSpPr>
          <p:cNvPr id="29" name="Text 27"/>
          <p:cNvSpPr/>
          <p:nvPr/>
        </p:nvSpPr>
        <p:spPr>
          <a:xfrm>
            <a:off x="10185083"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SpaceX</a:t>
            </a:r>
            <a:endParaRPr lang="en-US" sz="1100" dirty="0"/>
          </a:p>
        </p:txBody>
      </p:sp>
      <p:sp>
        <p:nvSpPr>
          <p:cNvPr id="30" name="Text 28"/>
          <p:cNvSpPr/>
          <p:nvPr/>
        </p:nvSpPr>
        <p:spPr>
          <a:xfrm>
            <a:off x="11546324" y="4242316"/>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Success</a:t>
            </a:r>
            <a:endParaRPr lang="en-US" sz="1100" dirty="0"/>
          </a:p>
        </p:txBody>
      </p:sp>
      <p:sp>
        <p:nvSpPr>
          <p:cNvPr id="31" name="Text 29"/>
          <p:cNvSpPr/>
          <p:nvPr/>
        </p:nvSpPr>
        <p:spPr>
          <a:xfrm>
            <a:off x="12907566" y="4242316"/>
            <a:ext cx="1071205" cy="45791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Failure (parachute)</a:t>
            </a:r>
            <a:endParaRPr lang="en-US" sz="1100" dirty="0"/>
          </a:p>
        </p:txBody>
      </p:sp>
      <p:sp>
        <p:nvSpPr>
          <p:cNvPr id="32" name="Shape 30"/>
          <p:cNvSpPr/>
          <p:nvPr/>
        </p:nvSpPr>
        <p:spPr>
          <a:xfrm>
            <a:off x="508516" y="5251609"/>
            <a:ext cx="13613368" cy="1102757"/>
          </a:xfrm>
          <a:prstGeom prst="rect">
            <a:avLst/>
          </a:prstGeom>
          <a:solidFill>
            <a:srgbClr val="FFFFFF">
              <a:alpha val="4000"/>
            </a:srgbClr>
          </a:solidFill>
          <a:ln/>
        </p:spPr>
      </p:sp>
      <p:sp>
        <p:nvSpPr>
          <p:cNvPr id="33" name="Text 31"/>
          <p:cNvSpPr/>
          <p:nvPr/>
        </p:nvSpPr>
        <p:spPr>
          <a:xfrm>
            <a:off x="652582" y="5345073"/>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2010-12-08</a:t>
            </a:r>
            <a:endParaRPr lang="en-US" sz="1100" dirty="0"/>
          </a:p>
        </p:txBody>
      </p:sp>
      <p:sp>
        <p:nvSpPr>
          <p:cNvPr id="34" name="Text 32"/>
          <p:cNvSpPr/>
          <p:nvPr/>
        </p:nvSpPr>
        <p:spPr>
          <a:xfrm>
            <a:off x="2017633" y="5345073"/>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15:43:00</a:t>
            </a:r>
            <a:endParaRPr lang="en-US" sz="1100" dirty="0"/>
          </a:p>
        </p:txBody>
      </p:sp>
      <p:sp>
        <p:nvSpPr>
          <p:cNvPr id="35" name="Text 33"/>
          <p:cNvSpPr/>
          <p:nvPr/>
        </p:nvSpPr>
        <p:spPr>
          <a:xfrm>
            <a:off x="3378875" y="5345073"/>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F9 v1.0 B0004</a:t>
            </a:r>
            <a:endParaRPr lang="en-US" sz="1100" dirty="0"/>
          </a:p>
        </p:txBody>
      </p:sp>
      <p:sp>
        <p:nvSpPr>
          <p:cNvPr id="36" name="Text 34"/>
          <p:cNvSpPr/>
          <p:nvPr/>
        </p:nvSpPr>
        <p:spPr>
          <a:xfrm>
            <a:off x="4740116" y="5345073"/>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CCAFS LC-40</a:t>
            </a:r>
            <a:endParaRPr lang="en-US" sz="1100" dirty="0"/>
          </a:p>
        </p:txBody>
      </p:sp>
      <p:sp>
        <p:nvSpPr>
          <p:cNvPr id="37" name="Text 35"/>
          <p:cNvSpPr/>
          <p:nvPr/>
        </p:nvSpPr>
        <p:spPr>
          <a:xfrm>
            <a:off x="6101358" y="5345073"/>
            <a:ext cx="1067395" cy="915829"/>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Dragon demo flight C1, two CubeSats, barrel of...</a:t>
            </a:r>
            <a:endParaRPr lang="en-US" sz="1100" dirty="0"/>
          </a:p>
        </p:txBody>
      </p:sp>
      <p:sp>
        <p:nvSpPr>
          <p:cNvPr id="38" name="Text 36"/>
          <p:cNvSpPr/>
          <p:nvPr/>
        </p:nvSpPr>
        <p:spPr>
          <a:xfrm>
            <a:off x="7462599" y="5345073"/>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0</a:t>
            </a:r>
            <a:endParaRPr lang="en-US" sz="1100" dirty="0"/>
          </a:p>
        </p:txBody>
      </p:sp>
      <p:sp>
        <p:nvSpPr>
          <p:cNvPr id="39" name="Text 37"/>
          <p:cNvSpPr/>
          <p:nvPr/>
        </p:nvSpPr>
        <p:spPr>
          <a:xfrm>
            <a:off x="8823841" y="5345073"/>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LEO (ISS)</a:t>
            </a:r>
            <a:endParaRPr lang="en-US" sz="1100" dirty="0"/>
          </a:p>
        </p:txBody>
      </p:sp>
      <p:sp>
        <p:nvSpPr>
          <p:cNvPr id="40" name="Text 38"/>
          <p:cNvSpPr/>
          <p:nvPr/>
        </p:nvSpPr>
        <p:spPr>
          <a:xfrm>
            <a:off x="10185083" y="5345073"/>
            <a:ext cx="1067395" cy="45791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NASA (COTS) NRO</a:t>
            </a:r>
            <a:endParaRPr lang="en-US" sz="1100" dirty="0"/>
          </a:p>
        </p:txBody>
      </p:sp>
      <p:sp>
        <p:nvSpPr>
          <p:cNvPr id="41" name="Text 39"/>
          <p:cNvSpPr/>
          <p:nvPr/>
        </p:nvSpPr>
        <p:spPr>
          <a:xfrm>
            <a:off x="11546324" y="5345073"/>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Success</a:t>
            </a:r>
            <a:endParaRPr lang="en-US" sz="1100" dirty="0"/>
          </a:p>
        </p:txBody>
      </p:sp>
      <p:sp>
        <p:nvSpPr>
          <p:cNvPr id="42" name="Text 40"/>
          <p:cNvSpPr/>
          <p:nvPr/>
        </p:nvSpPr>
        <p:spPr>
          <a:xfrm>
            <a:off x="12907566" y="5345073"/>
            <a:ext cx="1071205" cy="45791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Failure (parachute)</a:t>
            </a:r>
            <a:endParaRPr lang="en-US" sz="1100" dirty="0"/>
          </a:p>
        </p:txBody>
      </p:sp>
      <p:sp>
        <p:nvSpPr>
          <p:cNvPr id="43" name="Shape 41"/>
          <p:cNvSpPr/>
          <p:nvPr/>
        </p:nvSpPr>
        <p:spPr>
          <a:xfrm>
            <a:off x="508516" y="6354366"/>
            <a:ext cx="13613368" cy="644843"/>
          </a:xfrm>
          <a:prstGeom prst="rect">
            <a:avLst/>
          </a:prstGeom>
          <a:solidFill>
            <a:srgbClr val="000000">
              <a:alpha val="4000"/>
            </a:srgbClr>
          </a:solidFill>
          <a:ln/>
        </p:spPr>
      </p:sp>
      <p:sp>
        <p:nvSpPr>
          <p:cNvPr id="44" name="Text 42"/>
          <p:cNvSpPr/>
          <p:nvPr/>
        </p:nvSpPr>
        <p:spPr>
          <a:xfrm>
            <a:off x="652582" y="6447830"/>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2012-05-22</a:t>
            </a:r>
            <a:endParaRPr lang="en-US" sz="1100" dirty="0"/>
          </a:p>
        </p:txBody>
      </p:sp>
      <p:sp>
        <p:nvSpPr>
          <p:cNvPr id="45" name="Text 43"/>
          <p:cNvSpPr/>
          <p:nvPr/>
        </p:nvSpPr>
        <p:spPr>
          <a:xfrm>
            <a:off x="2017633"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7:44:00</a:t>
            </a:r>
            <a:endParaRPr lang="en-US" sz="1100" dirty="0"/>
          </a:p>
        </p:txBody>
      </p:sp>
      <p:sp>
        <p:nvSpPr>
          <p:cNvPr id="46" name="Text 44"/>
          <p:cNvSpPr/>
          <p:nvPr/>
        </p:nvSpPr>
        <p:spPr>
          <a:xfrm>
            <a:off x="3378875"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F9 v1.0 B0005</a:t>
            </a:r>
            <a:endParaRPr lang="en-US" sz="1100" dirty="0"/>
          </a:p>
        </p:txBody>
      </p:sp>
      <p:sp>
        <p:nvSpPr>
          <p:cNvPr id="47" name="Text 45"/>
          <p:cNvSpPr/>
          <p:nvPr/>
        </p:nvSpPr>
        <p:spPr>
          <a:xfrm>
            <a:off x="4740116"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CCAFS LC-40</a:t>
            </a:r>
            <a:endParaRPr lang="en-US" sz="1100" dirty="0"/>
          </a:p>
        </p:txBody>
      </p:sp>
      <p:sp>
        <p:nvSpPr>
          <p:cNvPr id="48" name="Text 46"/>
          <p:cNvSpPr/>
          <p:nvPr/>
        </p:nvSpPr>
        <p:spPr>
          <a:xfrm>
            <a:off x="6101358" y="6447830"/>
            <a:ext cx="1067395" cy="45791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Dragon demo flight C2</a:t>
            </a:r>
            <a:endParaRPr lang="en-US" sz="1100" dirty="0"/>
          </a:p>
        </p:txBody>
      </p:sp>
      <p:sp>
        <p:nvSpPr>
          <p:cNvPr id="49" name="Text 47"/>
          <p:cNvSpPr/>
          <p:nvPr/>
        </p:nvSpPr>
        <p:spPr>
          <a:xfrm>
            <a:off x="7462599"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525</a:t>
            </a:r>
            <a:endParaRPr lang="en-US" sz="1100" dirty="0"/>
          </a:p>
        </p:txBody>
      </p:sp>
      <p:sp>
        <p:nvSpPr>
          <p:cNvPr id="50" name="Text 48"/>
          <p:cNvSpPr/>
          <p:nvPr/>
        </p:nvSpPr>
        <p:spPr>
          <a:xfrm>
            <a:off x="8823841"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LEO (ISS)</a:t>
            </a:r>
            <a:endParaRPr lang="en-US" sz="1100" dirty="0"/>
          </a:p>
        </p:txBody>
      </p:sp>
      <p:sp>
        <p:nvSpPr>
          <p:cNvPr id="51" name="Text 49"/>
          <p:cNvSpPr/>
          <p:nvPr/>
        </p:nvSpPr>
        <p:spPr>
          <a:xfrm>
            <a:off x="10185083"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NASA (COTS)</a:t>
            </a:r>
            <a:endParaRPr lang="en-US" sz="1100" dirty="0"/>
          </a:p>
        </p:txBody>
      </p:sp>
      <p:sp>
        <p:nvSpPr>
          <p:cNvPr id="52" name="Text 50"/>
          <p:cNvSpPr/>
          <p:nvPr/>
        </p:nvSpPr>
        <p:spPr>
          <a:xfrm>
            <a:off x="11546324" y="6447830"/>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Success</a:t>
            </a:r>
            <a:endParaRPr lang="en-US" sz="1100" dirty="0"/>
          </a:p>
        </p:txBody>
      </p:sp>
      <p:sp>
        <p:nvSpPr>
          <p:cNvPr id="53" name="Text 51"/>
          <p:cNvSpPr/>
          <p:nvPr/>
        </p:nvSpPr>
        <p:spPr>
          <a:xfrm>
            <a:off x="12907566" y="6447830"/>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No attempt</a:t>
            </a:r>
            <a:endParaRPr lang="en-US" sz="1100" dirty="0"/>
          </a:p>
        </p:txBody>
      </p:sp>
      <p:sp>
        <p:nvSpPr>
          <p:cNvPr id="54" name="Shape 52"/>
          <p:cNvSpPr/>
          <p:nvPr/>
        </p:nvSpPr>
        <p:spPr>
          <a:xfrm>
            <a:off x="508516" y="6999208"/>
            <a:ext cx="13613368" cy="415885"/>
          </a:xfrm>
          <a:prstGeom prst="rect">
            <a:avLst/>
          </a:prstGeom>
          <a:solidFill>
            <a:srgbClr val="FFFFFF">
              <a:alpha val="4000"/>
            </a:srgbClr>
          </a:solidFill>
          <a:ln/>
        </p:spPr>
      </p:sp>
      <p:sp>
        <p:nvSpPr>
          <p:cNvPr id="55" name="Text 53"/>
          <p:cNvSpPr/>
          <p:nvPr/>
        </p:nvSpPr>
        <p:spPr>
          <a:xfrm>
            <a:off x="652582" y="7092672"/>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2012-10-08</a:t>
            </a:r>
            <a:endParaRPr lang="en-US" sz="1100" dirty="0"/>
          </a:p>
        </p:txBody>
      </p:sp>
      <p:sp>
        <p:nvSpPr>
          <p:cNvPr id="56" name="Text 54"/>
          <p:cNvSpPr/>
          <p:nvPr/>
        </p:nvSpPr>
        <p:spPr>
          <a:xfrm>
            <a:off x="2017633"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0:35:00</a:t>
            </a:r>
            <a:endParaRPr lang="en-US" sz="1100" dirty="0"/>
          </a:p>
        </p:txBody>
      </p:sp>
      <p:sp>
        <p:nvSpPr>
          <p:cNvPr id="57" name="Text 55"/>
          <p:cNvSpPr/>
          <p:nvPr/>
        </p:nvSpPr>
        <p:spPr>
          <a:xfrm>
            <a:off x="3378875"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F9 v1.0 B0006</a:t>
            </a:r>
            <a:endParaRPr lang="en-US" sz="1100" dirty="0"/>
          </a:p>
        </p:txBody>
      </p:sp>
      <p:sp>
        <p:nvSpPr>
          <p:cNvPr id="58" name="Text 56"/>
          <p:cNvSpPr/>
          <p:nvPr/>
        </p:nvSpPr>
        <p:spPr>
          <a:xfrm>
            <a:off x="4740116"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CCAFS LC-40</a:t>
            </a:r>
            <a:endParaRPr lang="en-US" sz="1100" dirty="0"/>
          </a:p>
        </p:txBody>
      </p:sp>
      <p:sp>
        <p:nvSpPr>
          <p:cNvPr id="59" name="Text 57"/>
          <p:cNvSpPr/>
          <p:nvPr/>
        </p:nvSpPr>
        <p:spPr>
          <a:xfrm>
            <a:off x="6101358"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SpaceX CRS-1</a:t>
            </a:r>
            <a:endParaRPr lang="en-US" sz="1100" dirty="0"/>
          </a:p>
        </p:txBody>
      </p:sp>
      <p:sp>
        <p:nvSpPr>
          <p:cNvPr id="60" name="Text 58"/>
          <p:cNvSpPr/>
          <p:nvPr/>
        </p:nvSpPr>
        <p:spPr>
          <a:xfrm>
            <a:off x="7462599"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500</a:t>
            </a:r>
            <a:endParaRPr lang="en-US" sz="1100" dirty="0"/>
          </a:p>
        </p:txBody>
      </p:sp>
      <p:sp>
        <p:nvSpPr>
          <p:cNvPr id="61" name="Text 59"/>
          <p:cNvSpPr/>
          <p:nvPr/>
        </p:nvSpPr>
        <p:spPr>
          <a:xfrm>
            <a:off x="8823841"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LEO (ISS)</a:t>
            </a:r>
            <a:endParaRPr lang="en-US" sz="1100" dirty="0"/>
          </a:p>
        </p:txBody>
      </p:sp>
      <p:sp>
        <p:nvSpPr>
          <p:cNvPr id="62" name="Text 60"/>
          <p:cNvSpPr/>
          <p:nvPr/>
        </p:nvSpPr>
        <p:spPr>
          <a:xfrm>
            <a:off x="10185083"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NASA (CRS)</a:t>
            </a:r>
            <a:endParaRPr lang="en-US" sz="1100" dirty="0"/>
          </a:p>
        </p:txBody>
      </p:sp>
      <p:sp>
        <p:nvSpPr>
          <p:cNvPr id="63" name="Text 61"/>
          <p:cNvSpPr/>
          <p:nvPr/>
        </p:nvSpPr>
        <p:spPr>
          <a:xfrm>
            <a:off x="11546324" y="7092672"/>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Success</a:t>
            </a:r>
            <a:endParaRPr lang="en-US" sz="1100" dirty="0"/>
          </a:p>
        </p:txBody>
      </p:sp>
      <p:sp>
        <p:nvSpPr>
          <p:cNvPr id="64" name="Text 62"/>
          <p:cNvSpPr/>
          <p:nvPr/>
        </p:nvSpPr>
        <p:spPr>
          <a:xfrm>
            <a:off x="12907566" y="7092672"/>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No attempt</a:t>
            </a:r>
            <a:endParaRPr lang="en-US" sz="1100" dirty="0"/>
          </a:p>
        </p:txBody>
      </p:sp>
      <p:sp>
        <p:nvSpPr>
          <p:cNvPr id="65" name="Shape 63"/>
          <p:cNvSpPr/>
          <p:nvPr/>
        </p:nvSpPr>
        <p:spPr>
          <a:xfrm>
            <a:off x="508516" y="7415093"/>
            <a:ext cx="13613368" cy="415885"/>
          </a:xfrm>
          <a:prstGeom prst="rect">
            <a:avLst/>
          </a:prstGeom>
          <a:solidFill>
            <a:srgbClr val="000000">
              <a:alpha val="4000"/>
            </a:srgbClr>
          </a:solidFill>
          <a:ln/>
        </p:spPr>
      </p:sp>
      <p:sp>
        <p:nvSpPr>
          <p:cNvPr id="66" name="Text 64"/>
          <p:cNvSpPr/>
          <p:nvPr/>
        </p:nvSpPr>
        <p:spPr>
          <a:xfrm>
            <a:off x="652582" y="7508558"/>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2013-03-01</a:t>
            </a:r>
            <a:endParaRPr lang="en-US" sz="1100" dirty="0"/>
          </a:p>
        </p:txBody>
      </p:sp>
      <p:sp>
        <p:nvSpPr>
          <p:cNvPr id="67" name="Text 65"/>
          <p:cNvSpPr/>
          <p:nvPr/>
        </p:nvSpPr>
        <p:spPr>
          <a:xfrm>
            <a:off x="2017633"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15:10:00</a:t>
            </a:r>
            <a:endParaRPr lang="en-US" sz="1100" dirty="0"/>
          </a:p>
        </p:txBody>
      </p:sp>
      <p:sp>
        <p:nvSpPr>
          <p:cNvPr id="68" name="Text 66"/>
          <p:cNvSpPr/>
          <p:nvPr/>
        </p:nvSpPr>
        <p:spPr>
          <a:xfrm>
            <a:off x="3378875"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F9 v1.0 B0007</a:t>
            </a:r>
            <a:endParaRPr lang="en-US" sz="1100" dirty="0"/>
          </a:p>
        </p:txBody>
      </p:sp>
      <p:sp>
        <p:nvSpPr>
          <p:cNvPr id="69" name="Text 67"/>
          <p:cNvSpPr/>
          <p:nvPr/>
        </p:nvSpPr>
        <p:spPr>
          <a:xfrm>
            <a:off x="4740116"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CCAFS LC-40</a:t>
            </a:r>
            <a:endParaRPr lang="en-US" sz="1100" dirty="0"/>
          </a:p>
        </p:txBody>
      </p:sp>
      <p:sp>
        <p:nvSpPr>
          <p:cNvPr id="70" name="Text 68"/>
          <p:cNvSpPr/>
          <p:nvPr/>
        </p:nvSpPr>
        <p:spPr>
          <a:xfrm>
            <a:off x="6101358"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SpaceX CRS-2</a:t>
            </a:r>
            <a:endParaRPr lang="en-US" sz="1100" dirty="0"/>
          </a:p>
        </p:txBody>
      </p:sp>
      <p:sp>
        <p:nvSpPr>
          <p:cNvPr id="71" name="Text 69"/>
          <p:cNvSpPr/>
          <p:nvPr/>
        </p:nvSpPr>
        <p:spPr>
          <a:xfrm>
            <a:off x="7462599"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677</a:t>
            </a:r>
            <a:endParaRPr lang="en-US" sz="1100" dirty="0"/>
          </a:p>
        </p:txBody>
      </p:sp>
      <p:sp>
        <p:nvSpPr>
          <p:cNvPr id="72" name="Text 70"/>
          <p:cNvSpPr/>
          <p:nvPr/>
        </p:nvSpPr>
        <p:spPr>
          <a:xfrm>
            <a:off x="8823841"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LEO (ISS)</a:t>
            </a:r>
            <a:endParaRPr lang="en-US" sz="1100" dirty="0"/>
          </a:p>
        </p:txBody>
      </p:sp>
      <p:sp>
        <p:nvSpPr>
          <p:cNvPr id="73" name="Text 71"/>
          <p:cNvSpPr/>
          <p:nvPr/>
        </p:nvSpPr>
        <p:spPr>
          <a:xfrm>
            <a:off x="10185083"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NASA (CRS)</a:t>
            </a:r>
            <a:endParaRPr lang="en-US" sz="1100" dirty="0"/>
          </a:p>
        </p:txBody>
      </p:sp>
      <p:sp>
        <p:nvSpPr>
          <p:cNvPr id="74" name="Text 72"/>
          <p:cNvSpPr/>
          <p:nvPr/>
        </p:nvSpPr>
        <p:spPr>
          <a:xfrm>
            <a:off x="11546324" y="7508558"/>
            <a:ext cx="106739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Success</a:t>
            </a:r>
            <a:endParaRPr lang="en-US" sz="1100" dirty="0"/>
          </a:p>
        </p:txBody>
      </p:sp>
      <p:sp>
        <p:nvSpPr>
          <p:cNvPr id="75" name="Text 73"/>
          <p:cNvSpPr/>
          <p:nvPr/>
        </p:nvSpPr>
        <p:spPr>
          <a:xfrm>
            <a:off x="12907566" y="7508558"/>
            <a:ext cx="1071205" cy="22895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Montserrat" pitchFamily="34" charset="0"/>
                <a:ea typeface="Montserrat" pitchFamily="34" charset="-122"/>
                <a:cs typeface="Montserrat" pitchFamily="34" charset="-120"/>
              </a:rPr>
              <a:t>No attempt</a:t>
            </a:r>
            <a:endParaRPr lang="en-US" sz="1100" dirty="0"/>
          </a:p>
        </p:txBody>
      </p:sp>
      <p:sp>
        <p:nvSpPr>
          <p:cNvPr id="76" name="Rectangle 75">
            <a:extLst>
              <a:ext uri="{FF2B5EF4-FFF2-40B4-BE49-F238E27FC236}">
                <a16:creationId xmlns:a16="http://schemas.microsoft.com/office/drawing/2014/main" id="{F95A70FC-A9F5-C77E-D84C-536798ECF50E}"/>
              </a:ext>
            </a:extLst>
          </p:cNvPr>
          <p:cNvSpPr/>
          <p:nvPr/>
        </p:nvSpPr>
        <p:spPr>
          <a:xfrm>
            <a:off x="12704781" y="7779545"/>
            <a:ext cx="1828800" cy="353236"/>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58309" y="1567339"/>
            <a:ext cx="9655373"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Payload Mass for NASA (CRS) Missions</a:t>
            </a:r>
            <a:endParaRPr lang="en-US" sz="4450" dirty="0"/>
          </a:p>
        </p:txBody>
      </p:sp>
      <p:sp>
        <p:nvSpPr>
          <p:cNvPr id="3" name="Text 1"/>
          <p:cNvSpPr/>
          <p:nvPr/>
        </p:nvSpPr>
        <p:spPr>
          <a:xfrm>
            <a:off x="758309" y="2713315"/>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To understand the scale of critical missions, we calculated the total payload mass transported for NASA's Commercial Resupply Services (CRS) missions by Falcon 9 boosters.</a:t>
            </a:r>
            <a:endParaRPr lang="en-US" sz="1700" dirty="0"/>
          </a:p>
        </p:txBody>
      </p:sp>
      <p:sp>
        <p:nvSpPr>
          <p:cNvPr id="4" name="Text 2"/>
          <p:cNvSpPr/>
          <p:nvPr/>
        </p:nvSpPr>
        <p:spPr>
          <a:xfrm>
            <a:off x="758309" y="3867031"/>
            <a:ext cx="5787390"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Python/Pandas Query for NASA (CRS) Payload</a:t>
            </a:r>
            <a:endParaRPr lang="en-US" sz="2200" dirty="0"/>
          </a:p>
        </p:txBody>
      </p:sp>
      <p:sp>
        <p:nvSpPr>
          <p:cNvPr id="5" name="Shape 3"/>
          <p:cNvSpPr/>
          <p:nvPr/>
        </p:nvSpPr>
        <p:spPr>
          <a:xfrm>
            <a:off x="758309" y="4466987"/>
            <a:ext cx="6292572" cy="1711642"/>
          </a:xfrm>
          <a:prstGeom prst="roundRect">
            <a:avLst>
              <a:gd name="adj" fmla="val 11392"/>
            </a:avLst>
          </a:prstGeom>
          <a:solidFill>
            <a:srgbClr val="E1E2E8"/>
          </a:solidFill>
          <a:ln/>
        </p:spPr>
      </p:sp>
      <p:sp>
        <p:nvSpPr>
          <p:cNvPr id="6" name="Shape 4"/>
          <p:cNvSpPr/>
          <p:nvPr/>
        </p:nvSpPr>
        <p:spPr>
          <a:xfrm>
            <a:off x="747593" y="4466987"/>
            <a:ext cx="6314003" cy="1711642"/>
          </a:xfrm>
          <a:prstGeom prst="roundRect">
            <a:avLst>
              <a:gd name="adj" fmla="val 1899"/>
            </a:avLst>
          </a:prstGeom>
          <a:solidFill>
            <a:srgbClr val="E1E2E8"/>
          </a:solidFill>
          <a:ln/>
        </p:spPr>
      </p:sp>
      <p:sp>
        <p:nvSpPr>
          <p:cNvPr id="7" name="Text 5"/>
          <p:cNvSpPr/>
          <p:nvPr/>
        </p:nvSpPr>
        <p:spPr>
          <a:xfrm>
            <a:off x="964168" y="4629388"/>
            <a:ext cx="588085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highlight>
                  <a:srgbClr val="E1E2E8"/>
                </a:highlight>
                <a:latin typeface="Consolas" pitchFamily="34" charset="0"/>
                <a:ea typeface="Consolas" pitchFamily="34" charset="-122"/>
                <a:cs typeface="Consolas" pitchFamily="34" charset="-120"/>
              </a:rPr>
              <a:t>total_payload_mass = df[df['Customer'] == 'NASA (CRS)']['PAYLOAD_MASS__KG_'].sum()print("Total payload mass carried by boosters launched by NASA (CRS):", total_payload_mass, "kg")</a:t>
            </a:r>
            <a:endParaRPr lang="en-US" sz="1700" dirty="0"/>
          </a:p>
        </p:txBody>
      </p:sp>
      <p:sp>
        <p:nvSpPr>
          <p:cNvPr id="8" name="Text 6"/>
          <p:cNvSpPr/>
          <p:nvPr/>
        </p:nvSpPr>
        <p:spPr>
          <a:xfrm>
            <a:off x="7587139" y="3845362"/>
            <a:ext cx="629257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query aggregates the payload mass for all missions designated for NASA's Commercial Resupply Services, a crucial program for supplying the International Space Station. The results highlight the significant role Falcon 9 plays in space logistics.</a:t>
            </a:r>
            <a:endParaRPr lang="en-US" sz="1700" dirty="0"/>
          </a:p>
        </p:txBody>
      </p:sp>
      <p:sp>
        <p:nvSpPr>
          <p:cNvPr id="9" name="Text 7"/>
          <p:cNvSpPr/>
          <p:nvPr/>
        </p:nvSpPr>
        <p:spPr>
          <a:xfrm>
            <a:off x="7587139" y="5773817"/>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Total payload mass carried by boosters launched by NASA (CRS): </a:t>
            </a:r>
            <a:r>
              <a:rPr lang="en-US" sz="1700" b="1" dirty="0">
                <a:solidFill>
                  <a:srgbClr val="272525"/>
                </a:solidFill>
                <a:latin typeface="Montserrat" pitchFamily="34" charset="0"/>
                <a:ea typeface="Montserrat" pitchFamily="34" charset="-122"/>
                <a:cs typeface="Montserrat" pitchFamily="34" charset="-120"/>
              </a:rPr>
              <a:t>45596 kg</a:t>
            </a:r>
            <a:endParaRPr lang="en-US" sz="1700" dirty="0"/>
          </a:p>
        </p:txBody>
      </p:sp>
      <p:sp>
        <p:nvSpPr>
          <p:cNvPr id="10" name="Rectangle 9">
            <a:extLst>
              <a:ext uri="{FF2B5EF4-FFF2-40B4-BE49-F238E27FC236}">
                <a16:creationId xmlns:a16="http://schemas.microsoft.com/office/drawing/2014/main" id="{0D453FEE-CBE6-1659-0907-F3FD9CE755CD}"/>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58309" y="1567339"/>
            <a:ext cx="9241512"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Payload Mass: Falcon 9 v1.1 Evolution</a:t>
            </a:r>
            <a:endParaRPr lang="en-US" sz="4450" dirty="0"/>
          </a:p>
        </p:txBody>
      </p:sp>
      <p:sp>
        <p:nvSpPr>
          <p:cNvPr id="3" name="Text 1"/>
          <p:cNvSpPr/>
          <p:nvPr/>
        </p:nvSpPr>
        <p:spPr>
          <a:xfrm>
            <a:off x="758309" y="2713315"/>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Understanding the payload capabilities of different Falcon 9 versions is crucial for mission planning. We specifically analyzed the average payload mass for the F9 v1.1 booster, marking a significant step in SpaceX's development.</a:t>
            </a:r>
            <a:endParaRPr lang="en-US" sz="1700" dirty="0"/>
          </a:p>
        </p:txBody>
      </p:sp>
      <p:sp>
        <p:nvSpPr>
          <p:cNvPr id="4" name="Text 2"/>
          <p:cNvSpPr/>
          <p:nvPr/>
        </p:nvSpPr>
        <p:spPr>
          <a:xfrm>
            <a:off x="758309" y="3867031"/>
            <a:ext cx="5080516"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Python/Pandas Query for F9 v1.1 Payload</a:t>
            </a:r>
            <a:endParaRPr lang="en-US" sz="2200" dirty="0"/>
          </a:p>
        </p:txBody>
      </p:sp>
      <p:sp>
        <p:nvSpPr>
          <p:cNvPr id="5" name="Shape 3"/>
          <p:cNvSpPr/>
          <p:nvPr/>
        </p:nvSpPr>
        <p:spPr>
          <a:xfrm>
            <a:off x="758309" y="4466987"/>
            <a:ext cx="6292572" cy="1711642"/>
          </a:xfrm>
          <a:prstGeom prst="roundRect">
            <a:avLst>
              <a:gd name="adj" fmla="val 11392"/>
            </a:avLst>
          </a:prstGeom>
          <a:solidFill>
            <a:srgbClr val="E1E2E8"/>
          </a:solidFill>
          <a:ln/>
        </p:spPr>
      </p:sp>
      <p:sp>
        <p:nvSpPr>
          <p:cNvPr id="6" name="Shape 4"/>
          <p:cNvSpPr/>
          <p:nvPr/>
        </p:nvSpPr>
        <p:spPr>
          <a:xfrm>
            <a:off x="747593" y="4466987"/>
            <a:ext cx="6314003" cy="1711642"/>
          </a:xfrm>
          <a:prstGeom prst="roundRect">
            <a:avLst>
              <a:gd name="adj" fmla="val 1899"/>
            </a:avLst>
          </a:prstGeom>
          <a:solidFill>
            <a:srgbClr val="E1E2E8"/>
          </a:solidFill>
          <a:ln/>
        </p:spPr>
      </p:sp>
      <p:sp>
        <p:nvSpPr>
          <p:cNvPr id="7" name="Text 5"/>
          <p:cNvSpPr/>
          <p:nvPr/>
        </p:nvSpPr>
        <p:spPr>
          <a:xfrm>
            <a:off x="964168" y="4629388"/>
            <a:ext cx="588085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highlight>
                  <a:srgbClr val="E1E2E8"/>
                </a:highlight>
                <a:latin typeface="Consolas" pitchFamily="34" charset="0"/>
                <a:ea typeface="Consolas" pitchFamily="34" charset="-122"/>
                <a:cs typeface="Consolas" pitchFamily="34" charset="-120"/>
              </a:rPr>
              <a:t>avg_payload_f9_v1_1 = df[df['Booster_Version'] == 'F9 v1.1']['PAYLOAD_MASS__KG_'].mean()print("Average payload mass carried by booster version F9 v1.1:", avg_payload_f9_v1_1, "kg")</a:t>
            </a:r>
            <a:endParaRPr lang="en-US" sz="1700" dirty="0"/>
          </a:p>
        </p:txBody>
      </p:sp>
      <p:sp>
        <p:nvSpPr>
          <p:cNvPr id="8" name="Text 6"/>
          <p:cNvSpPr/>
          <p:nvPr/>
        </p:nvSpPr>
        <p:spPr>
          <a:xfrm>
            <a:off x="7587139" y="3845362"/>
            <a:ext cx="629257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The Falcon 9 v1.1 represented a major upgrade, enabling heavier payloads and more ambitious missions. This calculation quantifies its enhanced capacity, directly supporting the transition to more robust launch capabilities.</a:t>
            </a:r>
            <a:endParaRPr lang="en-US" sz="1700" dirty="0"/>
          </a:p>
        </p:txBody>
      </p:sp>
      <p:sp>
        <p:nvSpPr>
          <p:cNvPr id="9" name="Text 7"/>
          <p:cNvSpPr/>
          <p:nvPr/>
        </p:nvSpPr>
        <p:spPr>
          <a:xfrm>
            <a:off x="7587139" y="5773817"/>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Average payload mass carried by booster version F9 v1.1: </a:t>
            </a:r>
            <a:r>
              <a:rPr lang="en-US" sz="1700" b="1" dirty="0">
                <a:solidFill>
                  <a:srgbClr val="272525"/>
                </a:solidFill>
                <a:latin typeface="Montserrat" pitchFamily="34" charset="0"/>
                <a:ea typeface="Montserrat" pitchFamily="34" charset="-122"/>
                <a:cs typeface="Montserrat" pitchFamily="34" charset="-120"/>
              </a:rPr>
              <a:t>2928.4 kg</a:t>
            </a:r>
            <a:endParaRPr lang="en-US" sz="1700" dirty="0"/>
          </a:p>
        </p:txBody>
      </p:sp>
      <p:sp>
        <p:nvSpPr>
          <p:cNvPr id="10" name="Rectangle 9">
            <a:extLst>
              <a:ext uri="{FF2B5EF4-FFF2-40B4-BE49-F238E27FC236}">
                <a16:creationId xmlns:a16="http://schemas.microsoft.com/office/drawing/2014/main" id="{810894D2-FBAC-8D37-5807-07BCD1B566D0}"/>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92666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Executive Summary</a:t>
            </a:r>
            <a:endParaRPr lang="en-US" sz="4450" dirty="0"/>
          </a:p>
        </p:txBody>
      </p:sp>
      <p:sp>
        <p:nvSpPr>
          <p:cNvPr id="3" name="Text 1"/>
          <p:cNvSpPr/>
          <p:nvPr/>
        </p:nvSpPr>
        <p:spPr>
          <a:xfrm>
            <a:off x="758309" y="3072646"/>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project aimed to predict the successful landing of SpaceX Falcon 9's first stage. Our analysis involved a multi-faceted approach, leading to significant insights.</a:t>
            </a:r>
            <a:endParaRPr lang="en-US" sz="1700" dirty="0"/>
          </a:p>
        </p:txBody>
      </p:sp>
      <p:sp>
        <p:nvSpPr>
          <p:cNvPr id="4" name="Shape 2"/>
          <p:cNvSpPr/>
          <p:nvPr/>
        </p:nvSpPr>
        <p:spPr>
          <a:xfrm>
            <a:off x="758309" y="4334708"/>
            <a:ext cx="4226838" cy="1968222"/>
          </a:xfrm>
          <a:prstGeom prst="roundRect">
            <a:avLst>
              <a:gd name="adj" fmla="val 7433"/>
            </a:avLst>
          </a:prstGeom>
          <a:noFill/>
          <a:ln/>
          <a:effectLst>
            <a:outerShdw blurRad="53340" dist="26670" dir="13500000" algn="bl" rotWithShape="0">
              <a:srgbClr val="FFFFFF">
                <a:alpha val="70000"/>
              </a:srgbClr>
            </a:outerShdw>
          </a:effectLst>
        </p:spPr>
      </p:sp>
      <p:pic>
        <p:nvPicPr>
          <p:cNvPr id="5" name="Image 0" descr="preencoded.png"/>
          <p:cNvPicPr>
            <a:picLocks noChangeAspect="1"/>
          </p:cNvPicPr>
          <p:nvPr/>
        </p:nvPicPr>
        <p:blipFill>
          <a:blip r:embed="rId3"/>
          <a:stretch>
            <a:fillRect/>
          </a:stretch>
        </p:blipFill>
        <p:spPr>
          <a:xfrm>
            <a:off x="758309" y="4304228"/>
            <a:ext cx="4226838" cy="121920"/>
          </a:xfrm>
          <a:prstGeom prst="rect">
            <a:avLst/>
          </a:prstGeom>
        </p:spPr>
      </p:pic>
      <p:pic>
        <p:nvPicPr>
          <p:cNvPr id="6" name="Image 1" descr="preencoded.png"/>
          <p:cNvPicPr>
            <a:picLocks noChangeAspect="1"/>
          </p:cNvPicPr>
          <p:nvPr/>
        </p:nvPicPr>
        <p:blipFill>
          <a:blip r:embed="rId4"/>
          <a:stretch>
            <a:fillRect/>
          </a:stretch>
        </p:blipFill>
        <p:spPr>
          <a:xfrm>
            <a:off x="2546687" y="4009787"/>
            <a:ext cx="649962" cy="649962"/>
          </a:xfrm>
          <a:prstGeom prst="rect">
            <a:avLst/>
          </a:prstGeom>
        </p:spPr>
      </p:pic>
      <p:pic>
        <p:nvPicPr>
          <p:cNvPr id="7" name="Image 2" descr="preencoded.png"/>
          <p:cNvPicPr>
            <a:picLocks noChangeAspect="1"/>
          </p:cNvPicPr>
          <p:nvPr/>
        </p:nvPicPr>
        <p:blipFill>
          <a:blip r:embed="rId5"/>
          <a:stretch>
            <a:fillRect/>
          </a:stretch>
        </p:blipFill>
        <p:spPr>
          <a:xfrm>
            <a:off x="2741712" y="4172307"/>
            <a:ext cx="259913" cy="324922"/>
          </a:xfrm>
          <a:prstGeom prst="rect">
            <a:avLst/>
          </a:prstGeom>
        </p:spPr>
      </p:pic>
      <p:sp>
        <p:nvSpPr>
          <p:cNvPr id="8" name="Text 3"/>
          <p:cNvSpPr/>
          <p:nvPr/>
        </p:nvSpPr>
        <p:spPr>
          <a:xfrm>
            <a:off x="1005364" y="487632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Objective</a:t>
            </a:r>
            <a:endParaRPr lang="en-US" sz="2200" dirty="0"/>
          </a:p>
        </p:txBody>
      </p:sp>
      <p:sp>
        <p:nvSpPr>
          <p:cNvPr id="9" name="Text 4"/>
          <p:cNvSpPr/>
          <p:nvPr/>
        </p:nvSpPr>
        <p:spPr>
          <a:xfrm>
            <a:off x="1005364" y="5362456"/>
            <a:ext cx="3732728"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Predict Falcon 9 first stage landing success.</a:t>
            </a:r>
            <a:endParaRPr lang="en-US" sz="1700" dirty="0"/>
          </a:p>
        </p:txBody>
      </p:sp>
      <p:sp>
        <p:nvSpPr>
          <p:cNvPr id="10" name="Shape 5"/>
          <p:cNvSpPr/>
          <p:nvPr/>
        </p:nvSpPr>
        <p:spPr>
          <a:xfrm>
            <a:off x="5201722" y="4334708"/>
            <a:ext cx="4226838" cy="1968222"/>
          </a:xfrm>
          <a:prstGeom prst="roundRect">
            <a:avLst>
              <a:gd name="adj" fmla="val 7433"/>
            </a:avLst>
          </a:prstGeom>
          <a:noFill/>
          <a:ln/>
          <a:effectLst>
            <a:outerShdw blurRad="53340" dist="26670" dir="13500000" algn="bl" rotWithShape="0">
              <a:srgbClr val="FFFFFF">
                <a:alpha val="70000"/>
              </a:srgbClr>
            </a:outerShdw>
          </a:effectLst>
        </p:spPr>
      </p:sp>
      <p:pic>
        <p:nvPicPr>
          <p:cNvPr id="11" name="Image 3" descr="preencoded.png"/>
          <p:cNvPicPr>
            <a:picLocks noChangeAspect="1"/>
          </p:cNvPicPr>
          <p:nvPr/>
        </p:nvPicPr>
        <p:blipFill>
          <a:blip r:embed="rId3"/>
          <a:stretch>
            <a:fillRect/>
          </a:stretch>
        </p:blipFill>
        <p:spPr>
          <a:xfrm>
            <a:off x="5201722" y="4304228"/>
            <a:ext cx="4226838" cy="121920"/>
          </a:xfrm>
          <a:prstGeom prst="rect">
            <a:avLst/>
          </a:prstGeom>
        </p:spPr>
      </p:pic>
      <p:pic>
        <p:nvPicPr>
          <p:cNvPr id="12" name="Image 4" descr="preencoded.png"/>
          <p:cNvPicPr>
            <a:picLocks noChangeAspect="1"/>
          </p:cNvPicPr>
          <p:nvPr/>
        </p:nvPicPr>
        <p:blipFill>
          <a:blip r:embed="rId4"/>
          <a:stretch>
            <a:fillRect/>
          </a:stretch>
        </p:blipFill>
        <p:spPr>
          <a:xfrm>
            <a:off x="6990100" y="4009787"/>
            <a:ext cx="649962" cy="649962"/>
          </a:xfrm>
          <a:prstGeom prst="rect">
            <a:avLst/>
          </a:prstGeom>
        </p:spPr>
      </p:pic>
      <p:pic>
        <p:nvPicPr>
          <p:cNvPr id="13" name="Image 5" descr="preencoded.png"/>
          <p:cNvPicPr>
            <a:picLocks noChangeAspect="1"/>
          </p:cNvPicPr>
          <p:nvPr/>
        </p:nvPicPr>
        <p:blipFill>
          <a:blip r:embed="rId6"/>
          <a:stretch>
            <a:fillRect/>
          </a:stretch>
        </p:blipFill>
        <p:spPr>
          <a:xfrm>
            <a:off x="7185124" y="4172307"/>
            <a:ext cx="259913" cy="324922"/>
          </a:xfrm>
          <a:prstGeom prst="rect">
            <a:avLst/>
          </a:prstGeom>
        </p:spPr>
      </p:pic>
      <p:sp>
        <p:nvSpPr>
          <p:cNvPr id="14" name="Text 6"/>
          <p:cNvSpPr/>
          <p:nvPr/>
        </p:nvSpPr>
        <p:spPr>
          <a:xfrm>
            <a:off x="5448776" y="487632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Methodology</a:t>
            </a:r>
            <a:endParaRPr lang="en-US" sz="2200" dirty="0"/>
          </a:p>
        </p:txBody>
      </p:sp>
      <p:sp>
        <p:nvSpPr>
          <p:cNvPr id="15" name="Text 7"/>
          <p:cNvSpPr/>
          <p:nvPr/>
        </p:nvSpPr>
        <p:spPr>
          <a:xfrm>
            <a:off x="5448776" y="5362456"/>
            <a:ext cx="3732728"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Data Collection, Wrangling, EDA, Predictive Modeling.</a:t>
            </a:r>
            <a:endParaRPr lang="en-US" sz="1700" dirty="0"/>
          </a:p>
        </p:txBody>
      </p:sp>
      <p:sp>
        <p:nvSpPr>
          <p:cNvPr id="16" name="Shape 8"/>
          <p:cNvSpPr/>
          <p:nvPr/>
        </p:nvSpPr>
        <p:spPr>
          <a:xfrm>
            <a:off x="9645134" y="4334708"/>
            <a:ext cx="4226957" cy="1968222"/>
          </a:xfrm>
          <a:prstGeom prst="roundRect">
            <a:avLst>
              <a:gd name="adj" fmla="val 7433"/>
            </a:avLst>
          </a:prstGeom>
          <a:noFill/>
          <a:ln/>
          <a:effectLst>
            <a:outerShdw blurRad="53340" dist="26670" dir="13500000" algn="bl" rotWithShape="0">
              <a:srgbClr val="FFFFFF">
                <a:alpha val="70000"/>
              </a:srgbClr>
            </a:outerShdw>
          </a:effectLst>
        </p:spPr>
      </p:sp>
      <p:pic>
        <p:nvPicPr>
          <p:cNvPr id="17" name="Image 6" descr="preencoded.png"/>
          <p:cNvPicPr>
            <a:picLocks noChangeAspect="1"/>
          </p:cNvPicPr>
          <p:nvPr/>
        </p:nvPicPr>
        <p:blipFill>
          <a:blip r:embed="rId3"/>
          <a:stretch>
            <a:fillRect/>
          </a:stretch>
        </p:blipFill>
        <p:spPr>
          <a:xfrm>
            <a:off x="9645134" y="4304228"/>
            <a:ext cx="4226957" cy="121920"/>
          </a:xfrm>
          <a:prstGeom prst="rect">
            <a:avLst/>
          </a:prstGeom>
        </p:spPr>
      </p:pic>
      <p:pic>
        <p:nvPicPr>
          <p:cNvPr id="18" name="Image 7" descr="preencoded.png"/>
          <p:cNvPicPr>
            <a:picLocks noChangeAspect="1"/>
          </p:cNvPicPr>
          <p:nvPr/>
        </p:nvPicPr>
        <p:blipFill>
          <a:blip r:embed="rId4"/>
          <a:stretch>
            <a:fillRect/>
          </a:stretch>
        </p:blipFill>
        <p:spPr>
          <a:xfrm>
            <a:off x="11433631" y="4009787"/>
            <a:ext cx="649962" cy="649962"/>
          </a:xfrm>
          <a:prstGeom prst="rect">
            <a:avLst/>
          </a:prstGeom>
        </p:spPr>
      </p:pic>
      <p:pic>
        <p:nvPicPr>
          <p:cNvPr id="19" name="Image 8" descr="preencoded.png"/>
          <p:cNvPicPr>
            <a:picLocks noChangeAspect="1"/>
          </p:cNvPicPr>
          <p:nvPr/>
        </p:nvPicPr>
        <p:blipFill>
          <a:blip r:embed="rId7"/>
          <a:stretch>
            <a:fillRect/>
          </a:stretch>
        </p:blipFill>
        <p:spPr>
          <a:xfrm>
            <a:off x="11628656" y="4172307"/>
            <a:ext cx="259913" cy="324922"/>
          </a:xfrm>
          <a:prstGeom prst="rect">
            <a:avLst/>
          </a:prstGeom>
        </p:spPr>
      </p:pic>
      <p:sp>
        <p:nvSpPr>
          <p:cNvPr id="20" name="Text 9"/>
          <p:cNvSpPr/>
          <p:nvPr/>
        </p:nvSpPr>
        <p:spPr>
          <a:xfrm>
            <a:off x="9892189" y="487632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Key Findings</a:t>
            </a:r>
            <a:endParaRPr lang="en-US" sz="2200" dirty="0"/>
          </a:p>
        </p:txBody>
      </p:sp>
      <p:sp>
        <p:nvSpPr>
          <p:cNvPr id="21" name="Text 10"/>
          <p:cNvSpPr/>
          <p:nvPr/>
        </p:nvSpPr>
        <p:spPr>
          <a:xfrm>
            <a:off x="9892189" y="5362456"/>
            <a:ext cx="3732848"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Success improves with reusability and specific launch sites.</a:t>
            </a:r>
            <a:endParaRPr lang="en-US" sz="1700" dirty="0"/>
          </a:p>
        </p:txBody>
      </p:sp>
      <p:sp>
        <p:nvSpPr>
          <p:cNvPr id="22" name="Rectangle 21">
            <a:extLst>
              <a:ext uri="{FF2B5EF4-FFF2-40B4-BE49-F238E27FC236}">
                <a16:creationId xmlns:a16="http://schemas.microsoft.com/office/drawing/2014/main" id="{4AAA2202-5275-A72D-112A-CDC809F72894}"/>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58309" y="1687235"/>
            <a:ext cx="8582501"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First Ground Pad Landing Success</a:t>
            </a:r>
            <a:endParaRPr lang="en-US" sz="4450" dirty="0"/>
          </a:p>
        </p:txBody>
      </p:sp>
      <p:sp>
        <p:nvSpPr>
          <p:cNvPr id="3" name="Text 1"/>
          <p:cNvSpPr/>
          <p:nvPr/>
        </p:nvSpPr>
        <p:spPr>
          <a:xfrm>
            <a:off x="758309" y="2833211"/>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We identified the precise date of SpaceX's first successful Falcon 9 booster landing on a ground pad, a pivotal moment in reusability history.</a:t>
            </a:r>
            <a:endParaRPr lang="en-US" sz="1700" dirty="0"/>
          </a:p>
        </p:txBody>
      </p:sp>
      <p:sp>
        <p:nvSpPr>
          <p:cNvPr id="4" name="Text 2"/>
          <p:cNvSpPr/>
          <p:nvPr/>
        </p:nvSpPr>
        <p:spPr>
          <a:xfrm>
            <a:off x="758309" y="398692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Python/Pandas Query</a:t>
            </a:r>
            <a:endParaRPr lang="en-US" sz="2200" dirty="0"/>
          </a:p>
        </p:txBody>
      </p:sp>
      <p:sp>
        <p:nvSpPr>
          <p:cNvPr id="5" name="Shape 3"/>
          <p:cNvSpPr/>
          <p:nvPr/>
        </p:nvSpPr>
        <p:spPr>
          <a:xfrm>
            <a:off x="758309" y="4586883"/>
            <a:ext cx="6292572" cy="1711642"/>
          </a:xfrm>
          <a:prstGeom prst="roundRect">
            <a:avLst>
              <a:gd name="adj" fmla="val 11392"/>
            </a:avLst>
          </a:prstGeom>
          <a:solidFill>
            <a:srgbClr val="E1E2E8"/>
          </a:solidFill>
          <a:ln/>
        </p:spPr>
      </p:sp>
      <p:sp>
        <p:nvSpPr>
          <p:cNvPr id="6" name="Shape 4"/>
          <p:cNvSpPr/>
          <p:nvPr/>
        </p:nvSpPr>
        <p:spPr>
          <a:xfrm>
            <a:off x="747593" y="4586883"/>
            <a:ext cx="6314003" cy="1711642"/>
          </a:xfrm>
          <a:prstGeom prst="roundRect">
            <a:avLst>
              <a:gd name="adj" fmla="val 1899"/>
            </a:avLst>
          </a:prstGeom>
          <a:solidFill>
            <a:srgbClr val="E1E2E8"/>
          </a:solidFill>
          <a:ln/>
        </p:spPr>
      </p:sp>
      <p:sp>
        <p:nvSpPr>
          <p:cNvPr id="7" name="Text 5"/>
          <p:cNvSpPr/>
          <p:nvPr/>
        </p:nvSpPr>
        <p:spPr>
          <a:xfrm>
            <a:off x="964168" y="4749284"/>
            <a:ext cx="588085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highlight>
                  <a:srgbClr val="E1E2E8"/>
                </a:highlight>
                <a:latin typeface="Consolas" pitchFamily="34" charset="0"/>
                <a:ea typeface="Consolas" pitchFamily="34" charset="-122"/>
                <a:cs typeface="Consolas" pitchFamily="34" charset="-120"/>
              </a:rPr>
              <a:t>first_ground_pad_landing = df[df['Landing_Outcome'] == 'Success (ground pad)']['Date'].min()print("Date of first successful landing outcome in ground pad:", first_ground_pad_landing)</a:t>
            </a:r>
            <a:endParaRPr lang="en-US" sz="1700" dirty="0"/>
          </a:p>
        </p:txBody>
      </p:sp>
      <p:sp>
        <p:nvSpPr>
          <p:cNvPr id="8" name="Text 6"/>
          <p:cNvSpPr/>
          <p:nvPr/>
        </p:nvSpPr>
        <p:spPr>
          <a:xfrm>
            <a:off x="7587139" y="3965258"/>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query pinpoints the exact date when SpaceX achieved its first successful propulsive landing back at a ground site. This achievement proved the viability of reusability, opening new frontiers for space exploration.</a:t>
            </a:r>
            <a:endParaRPr lang="en-US" sz="1700" dirty="0"/>
          </a:p>
        </p:txBody>
      </p:sp>
      <p:sp>
        <p:nvSpPr>
          <p:cNvPr id="9" name="Text 7"/>
          <p:cNvSpPr/>
          <p:nvPr/>
        </p:nvSpPr>
        <p:spPr>
          <a:xfrm>
            <a:off x="7587139" y="5547003"/>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Date of first successful landing outcome in ground pad: </a:t>
            </a:r>
            <a:r>
              <a:rPr lang="en-US" sz="1700" b="1" dirty="0">
                <a:solidFill>
                  <a:srgbClr val="272525"/>
                </a:solidFill>
                <a:latin typeface="Montserrat" pitchFamily="34" charset="0"/>
                <a:ea typeface="Montserrat" pitchFamily="34" charset="-122"/>
                <a:cs typeface="Montserrat" pitchFamily="34" charset="-120"/>
              </a:rPr>
              <a:t>2015-12-22</a:t>
            </a:r>
            <a:endParaRPr lang="en-US" sz="1700" dirty="0"/>
          </a:p>
        </p:txBody>
      </p:sp>
      <p:sp>
        <p:nvSpPr>
          <p:cNvPr id="10" name="Rectangle 9">
            <a:extLst>
              <a:ext uri="{FF2B5EF4-FFF2-40B4-BE49-F238E27FC236}">
                <a16:creationId xmlns:a16="http://schemas.microsoft.com/office/drawing/2014/main" id="{8A5449A2-EDAA-6A7B-14C7-33C11850ABE7}"/>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58309" y="810816"/>
            <a:ext cx="13113782" cy="1425416"/>
          </a:xfrm>
          <a:prstGeom prst="rect">
            <a:avLst/>
          </a:prstGeom>
          <a:noFill/>
          <a:ln/>
        </p:spPr>
        <p:txBody>
          <a:bodyPr wrap="squar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Identifying Successful Drone Ship Landings by Payload Mass</a:t>
            </a:r>
            <a:endParaRPr lang="en-US" sz="4450" dirty="0"/>
          </a:p>
        </p:txBody>
      </p:sp>
      <p:sp>
        <p:nvSpPr>
          <p:cNvPr id="3" name="Text 1"/>
          <p:cNvSpPr/>
          <p:nvPr/>
        </p:nvSpPr>
        <p:spPr>
          <a:xfrm>
            <a:off x="758309" y="266950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We refined our analysis to identify specific Falcon 9 booster versions that achieved successful drone ship landings with a payload mass between 4000 kg and 6000 kg.</a:t>
            </a:r>
            <a:endParaRPr lang="en-US" sz="1700" dirty="0"/>
          </a:p>
        </p:txBody>
      </p:sp>
      <p:sp>
        <p:nvSpPr>
          <p:cNvPr id="4" name="Text 2"/>
          <p:cNvSpPr/>
          <p:nvPr/>
        </p:nvSpPr>
        <p:spPr>
          <a:xfrm>
            <a:off x="758309" y="382321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Python/Pandas Query</a:t>
            </a:r>
            <a:endParaRPr lang="en-US" sz="2200" dirty="0"/>
          </a:p>
        </p:txBody>
      </p:sp>
      <p:sp>
        <p:nvSpPr>
          <p:cNvPr id="5" name="Shape 3"/>
          <p:cNvSpPr/>
          <p:nvPr/>
        </p:nvSpPr>
        <p:spPr>
          <a:xfrm>
            <a:off x="758309" y="4423172"/>
            <a:ext cx="6292572" cy="2751773"/>
          </a:xfrm>
          <a:prstGeom prst="roundRect">
            <a:avLst>
              <a:gd name="adj" fmla="val 7086"/>
            </a:avLst>
          </a:prstGeom>
          <a:solidFill>
            <a:srgbClr val="E1E2E8"/>
          </a:solidFill>
          <a:ln/>
        </p:spPr>
      </p:sp>
      <p:sp>
        <p:nvSpPr>
          <p:cNvPr id="6" name="Shape 4"/>
          <p:cNvSpPr/>
          <p:nvPr/>
        </p:nvSpPr>
        <p:spPr>
          <a:xfrm>
            <a:off x="747593" y="4423172"/>
            <a:ext cx="6314003" cy="2751773"/>
          </a:xfrm>
          <a:prstGeom prst="roundRect">
            <a:avLst>
              <a:gd name="adj" fmla="val 1181"/>
            </a:avLst>
          </a:prstGeom>
          <a:solidFill>
            <a:srgbClr val="E1E2E8"/>
          </a:solidFill>
          <a:ln/>
        </p:spPr>
      </p:sp>
      <p:sp>
        <p:nvSpPr>
          <p:cNvPr id="7" name="Text 5"/>
          <p:cNvSpPr/>
          <p:nvPr/>
        </p:nvSpPr>
        <p:spPr>
          <a:xfrm>
            <a:off x="964168" y="4585573"/>
            <a:ext cx="5880854" cy="242697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highlight>
                  <a:srgbClr val="E1E2E8"/>
                </a:highlight>
                <a:latin typeface="Consolas" pitchFamily="34" charset="0"/>
                <a:ea typeface="Consolas" pitchFamily="34" charset="-122"/>
                <a:cs typeface="Consolas" pitchFamily="34" charset="-120"/>
              </a:rPr>
              <a:t>boosters = df[    (df['Landing_Outcome'] == 'Success (drone ship)') &amp;    (df['PAYLOAD_MASS__KG_'] &gt; 4000) &amp;    (df['PAYLOAD_MASS__KG_'] &lt; 6000)]['Booster_Version'].unique()print("Boosters with success in drone ship and payload mass between 4000 and 6000 kg:", boosters)</a:t>
            </a:r>
            <a:endParaRPr lang="en-US" sz="1700" dirty="0"/>
          </a:p>
        </p:txBody>
      </p:sp>
      <p:sp>
        <p:nvSpPr>
          <p:cNvPr id="8" name="Text 6"/>
          <p:cNvSpPr/>
          <p:nvPr/>
        </p:nvSpPr>
        <p:spPr>
          <a:xfrm>
            <a:off x="7587139" y="3801547"/>
            <a:ext cx="629257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query specifically targets boosters that demonstrated successful reusability on autonomous drone ships while carrying significant, but not extremely heavy, payloads. The identified versions represent a key phase in developing reliable ocean landings.</a:t>
            </a:r>
            <a:endParaRPr lang="en-US" sz="1700" dirty="0"/>
          </a:p>
        </p:txBody>
      </p:sp>
      <p:sp>
        <p:nvSpPr>
          <p:cNvPr id="9" name="Text 7"/>
          <p:cNvSpPr/>
          <p:nvPr/>
        </p:nvSpPr>
        <p:spPr>
          <a:xfrm>
            <a:off x="7587139" y="5730002"/>
            <a:ext cx="6292572" cy="693420"/>
          </a:xfrm>
          <a:prstGeom prst="rect">
            <a:avLst/>
          </a:prstGeom>
          <a:noFill/>
          <a:ln/>
        </p:spPr>
        <p:txBody>
          <a:bodyPr wrap="square" lIns="0" tIns="0" rIns="0" bIns="0" rtlCol="0" anchor="t"/>
          <a:lstStyle/>
          <a:p>
            <a:pPr marL="0" indent="0" algn="l">
              <a:lnSpc>
                <a:spcPts val="2700"/>
              </a:lnSpc>
              <a:buNone/>
            </a:pPr>
            <a:r>
              <a:rPr lang="en-US" sz="1700" b="1" dirty="0">
                <a:solidFill>
                  <a:srgbClr val="272525"/>
                </a:solidFill>
                <a:latin typeface="Montserrat" pitchFamily="34" charset="0"/>
                <a:ea typeface="Montserrat" pitchFamily="34" charset="-122"/>
                <a:cs typeface="Montserrat" pitchFamily="34" charset="-120"/>
              </a:rPr>
              <a:t>Identified Boosters:</a:t>
            </a:r>
            <a:r>
              <a:rPr lang="en-US" sz="1700" dirty="0">
                <a:solidFill>
                  <a:srgbClr val="272525"/>
                </a:solidFill>
                <a:latin typeface="Montserrat" pitchFamily="34" charset="0"/>
                <a:ea typeface="Montserrat" pitchFamily="34" charset="-122"/>
                <a:cs typeface="Montserrat" pitchFamily="34" charset="-120"/>
              </a:rPr>
              <a:t> </a:t>
            </a:r>
            <a:r>
              <a:rPr lang="en-US" sz="1700" dirty="0">
                <a:solidFill>
                  <a:srgbClr val="272525"/>
                </a:solidFill>
                <a:highlight>
                  <a:srgbClr val="AEE4BD"/>
                </a:highlight>
                <a:latin typeface="Montserrat" pitchFamily="34" charset="0"/>
                <a:ea typeface="Montserrat" pitchFamily="34" charset="-122"/>
                <a:cs typeface="Montserrat" pitchFamily="34" charset="-120"/>
              </a:rPr>
              <a:t>['F9 FT B1022', 'F9 FT B1026', 'F9 FT B1021.2', 'F9 FT B1031.2']</a:t>
            </a:r>
            <a:endParaRPr lang="en-US" sz="1700" dirty="0"/>
          </a:p>
        </p:txBody>
      </p:sp>
      <p:sp>
        <p:nvSpPr>
          <p:cNvPr id="10" name="Rectangle 9">
            <a:extLst>
              <a:ext uri="{FF2B5EF4-FFF2-40B4-BE49-F238E27FC236}">
                <a16:creationId xmlns:a16="http://schemas.microsoft.com/office/drawing/2014/main" id="{9B6553AA-B38C-D322-7D47-0F21AA5CD6E7}"/>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94611" y="545663"/>
            <a:ext cx="5976938" cy="652820"/>
          </a:xfrm>
          <a:prstGeom prst="rect">
            <a:avLst/>
          </a:prstGeom>
          <a:noFill/>
          <a:ln/>
        </p:spPr>
        <p:txBody>
          <a:bodyPr wrap="none" lIns="0" tIns="0" rIns="0" bIns="0" rtlCol="0" anchor="t"/>
          <a:lstStyle/>
          <a:p>
            <a:pPr marL="0" indent="0" algn="l">
              <a:lnSpc>
                <a:spcPts val="5100"/>
              </a:lnSpc>
              <a:buNone/>
            </a:pPr>
            <a:r>
              <a:rPr lang="en-US" sz="4100" b="1" dirty="0">
                <a:solidFill>
                  <a:srgbClr val="7068F4"/>
                </a:solidFill>
                <a:latin typeface="Barlow Bold" pitchFamily="34" charset="0"/>
                <a:ea typeface="Barlow Bold" pitchFamily="34" charset="-122"/>
                <a:cs typeface="Barlow Bold" pitchFamily="34" charset="-120"/>
              </a:rPr>
              <a:t>Mission Outcome Analysis</a:t>
            </a:r>
            <a:endParaRPr lang="en-US" sz="4100" dirty="0"/>
          </a:p>
        </p:txBody>
      </p:sp>
      <p:sp>
        <p:nvSpPr>
          <p:cNvPr id="3" name="Text 1"/>
          <p:cNvSpPr/>
          <p:nvPr/>
        </p:nvSpPr>
        <p:spPr>
          <a:xfrm>
            <a:off x="694611" y="1595318"/>
            <a:ext cx="13241179"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We analyzed the overall mission outcomes for all Falcon 9 launches, categorizing them into successes and failures based on the "Mission_Outcome" column. This provides a comprehensive overview of the program's reliability.</a:t>
            </a:r>
            <a:endParaRPr lang="en-US" sz="1550" dirty="0"/>
          </a:p>
        </p:txBody>
      </p:sp>
      <p:sp>
        <p:nvSpPr>
          <p:cNvPr id="4" name="Text 2"/>
          <p:cNvSpPr/>
          <p:nvPr/>
        </p:nvSpPr>
        <p:spPr>
          <a:xfrm>
            <a:off x="694611" y="2651998"/>
            <a:ext cx="5051941" cy="326350"/>
          </a:xfrm>
          <a:prstGeom prst="rect">
            <a:avLst/>
          </a:prstGeom>
          <a:noFill/>
          <a:ln/>
        </p:spPr>
        <p:txBody>
          <a:bodyPr wrap="none" lIns="0" tIns="0" rIns="0" bIns="0" rtlCol="0" anchor="t"/>
          <a:lstStyle/>
          <a:p>
            <a:pPr marL="0" indent="0" algn="l">
              <a:lnSpc>
                <a:spcPts val="2550"/>
              </a:lnSpc>
              <a:buNone/>
            </a:pPr>
            <a:r>
              <a:rPr lang="en-US" sz="2050" b="1" dirty="0">
                <a:solidFill>
                  <a:srgbClr val="7068F4"/>
                </a:solidFill>
                <a:latin typeface="Barlow Bold" pitchFamily="34" charset="0"/>
                <a:ea typeface="Barlow Bold" pitchFamily="34" charset="-122"/>
                <a:cs typeface="Barlow Bold" pitchFamily="34" charset="-120"/>
              </a:rPr>
              <a:t>Python/Pandas Query for Mission Outcomes</a:t>
            </a:r>
            <a:endParaRPr lang="en-US" sz="2050" dirty="0"/>
          </a:p>
        </p:txBody>
      </p:sp>
      <p:sp>
        <p:nvSpPr>
          <p:cNvPr id="5" name="Shape 3"/>
          <p:cNvSpPr/>
          <p:nvPr/>
        </p:nvSpPr>
        <p:spPr>
          <a:xfrm>
            <a:off x="694611" y="3201591"/>
            <a:ext cx="6378535" cy="2837974"/>
          </a:xfrm>
          <a:prstGeom prst="roundRect">
            <a:avLst>
              <a:gd name="adj" fmla="val 6294"/>
            </a:avLst>
          </a:prstGeom>
          <a:solidFill>
            <a:srgbClr val="E1E2E8"/>
          </a:solidFill>
          <a:ln/>
        </p:spPr>
      </p:sp>
      <p:sp>
        <p:nvSpPr>
          <p:cNvPr id="6" name="Shape 4"/>
          <p:cNvSpPr/>
          <p:nvPr/>
        </p:nvSpPr>
        <p:spPr>
          <a:xfrm>
            <a:off x="684728" y="3201591"/>
            <a:ext cx="6398300" cy="2837974"/>
          </a:xfrm>
          <a:prstGeom prst="roundRect">
            <a:avLst>
              <a:gd name="adj" fmla="val 1049"/>
            </a:avLst>
          </a:prstGeom>
          <a:solidFill>
            <a:srgbClr val="E1E2E8"/>
          </a:solidFill>
          <a:ln/>
        </p:spPr>
      </p:sp>
      <p:sp>
        <p:nvSpPr>
          <p:cNvPr id="7" name="Text 5"/>
          <p:cNvSpPr/>
          <p:nvPr/>
        </p:nvSpPr>
        <p:spPr>
          <a:xfrm>
            <a:off x="883087" y="3350419"/>
            <a:ext cx="6001583" cy="254031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highlight>
                  <a:srgbClr val="E1E2E8"/>
                </a:highlight>
                <a:latin typeface="Consolas" pitchFamily="34" charset="0"/>
                <a:ea typeface="Consolas" pitchFamily="34" charset="-122"/>
                <a:cs typeface="Consolas" pitchFamily="34" charset="-120"/>
              </a:rPr>
              <a:t>success_count = df[df['Mission_Outcome'].str.lower().str.contains('success')].shape[0]failure_count = df[df['Mission_Outcome'].str.lower().str.contains('failure')].shape[0]print("Total successful mission outcomes:", success_count)print("Total failure mission outcomes:", failure_count)</a:t>
            </a:r>
            <a:endParaRPr lang="en-US" sz="1550" dirty="0"/>
          </a:p>
        </p:txBody>
      </p:sp>
      <p:sp>
        <p:nvSpPr>
          <p:cNvPr id="8" name="Text 6"/>
          <p:cNvSpPr/>
          <p:nvPr/>
        </p:nvSpPr>
        <p:spPr>
          <a:xfrm>
            <a:off x="7564874" y="2632234"/>
            <a:ext cx="637853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The query directly counts the occurrences of "success" and "failure" within the mission outcomes, providing a clear statistical measure of the Falcon 9's operational history.</a:t>
            </a:r>
            <a:endParaRPr lang="en-US" sz="1550" dirty="0"/>
          </a:p>
        </p:txBody>
      </p:sp>
      <p:sp>
        <p:nvSpPr>
          <p:cNvPr id="9" name="Text 7"/>
          <p:cNvSpPr/>
          <p:nvPr/>
        </p:nvSpPr>
        <p:spPr>
          <a:xfrm>
            <a:off x="7564874" y="3907274"/>
            <a:ext cx="3065264" cy="654844"/>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Barlow Bold" pitchFamily="34" charset="0"/>
                <a:ea typeface="Barlow Bold" pitchFamily="34" charset="-122"/>
                <a:cs typeface="Barlow Bold" pitchFamily="34" charset="-120"/>
              </a:rPr>
              <a:t>100</a:t>
            </a:r>
            <a:endParaRPr lang="en-US" sz="5150" dirty="0"/>
          </a:p>
        </p:txBody>
      </p:sp>
      <p:sp>
        <p:nvSpPr>
          <p:cNvPr id="10" name="Text 8"/>
          <p:cNvSpPr/>
          <p:nvPr/>
        </p:nvSpPr>
        <p:spPr>
          <a:xfrm>
            <a:off x="7791807" y="4810125"/>
            <a:ext cx="2611279" cy="326350"/>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Barlow Bold" pitchFamily="34" charset="0"/>
                <a:ea typeface="Barlow Bold" pitchFamily="34" charset="-122"/>
                <a:cs typeface="Barlow Bold" pitchFamily="34" charset="-120"/>
              </a:rPr>
              <a:t>Successful Missions</a:t>
            </a:r>
            <a:endParaRPr lang="en-US" sz="2050" dirty="0"/>
          </a:p>
        </p:txBody>
      </p:sp>
      <p:sp>
        <p:nvSpPr>
          <p:cNvPr id="11" name="Text 9"/>
          <p:cNvSpPr/>
          <p:nvPr/>
        </p:nvSpPr>
        <p:spPr>
          <a:xfrm>
            <a:off x="7564874" y="5334833"/>
            <a:ext cx="3065264" cy="95261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Montserrat" pitchFamily="34" charset="0"/>
                <a:ea typeface="Montserrat" pitchFamily="34" charset="-122"/>
                <a:cs typeface="Montserrat" pitchFamily="34" charset="-120"/>
              </a:rPr>
              <a:t>Highlighting consistent reliability and operational excellence.</a:t>
            </a:r>
            <a:endParaRPr lang="en-US" sz="1550" dirty="0"/>
          </a:p>
        </p:txBody>
      </p:sp>
      <p:sp>
        <p:nvSpPr>
          <p:cNvPr id="12" name="Text 10"/>
          <p:cNvSpPr/>
          <p:nvPr/>
        </p:nvSpPr>
        <p:spPr>
          <a:xfrm>
            <a:off x="10878145" y="3907274"/>
            <a:ext cx="3065264" cy="654844"/>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Barlow Bold" pitchFamily="34" charset="0"/>
                <a:ea typeface="Barlow Bold" pitchFamily="34" charset="-122"/>
                <a:cs typeface="Barlow Bold" pitchFamily="34" charset="-120"/>
              </a:rPr>
              <a:t>1</a:t>
            </a:r>
            <a:endParaRPr lang="en-US" sz="5150" dirty="0"/>
          </a:p>
        </p:txBody>
      </p:sp>
      <p:sp>
        <p:nvSpPr>
          <p:cNvPr id="13" name="Text 11"/>
          <p:cNvSpPr/>
          <p:nvPr/>
        </p:nvSpPr>
        <p:spPr>
          <a:xfrm>
            <a:off x="11105078" y="4810125"/>
            <a:ext cx="2611279" cy="326350"/>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Barlow Bold" pitchFamily="34" charset="0"/>
                <a:ea typeface="Barlow Bold" pitchFamily="34" charset="-122"/>
                <a:cs typeface="Barlow Bold" pitchFamily="34" charset="-120"/>
              </a:rPr>
              <a:t>Mission Failure</a:t>
            </a:r>
            <a:endParaRPr lang="en-US" sz="2050" dirty="0"/>
          </a:p>
        </p:txBody>
      </p:sp>
      <p:sp>
        <p:nvSpPr>
          <p:cNvPr id="14" name="Text 12"/>
          <p:cNvSpPr/>
          <p:nvPr/>
        </p:nvSpPr>
        <p:spPr>
          <a:xfrm>
            <a:off x="10878145" y="5334833"/>
            <a:ext cx="3065264" cy="95261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Montserrat" pitchFamily="34" charset="0"/>
                <a:ea typeface="Montserrat" pitchFamily="34" charset="-122"/>
                <a:cs typeface="Montserrat" pitchFamily="34" charset="-120"/>
              </a:rPr>
              <a:t>Demonstrating the rare occurrence of mission anomalies.</a:t>
            </a:r>
            <a:endParaRPr lang="en-US" sz="1550" dirty="0"/>
          </a:p>
        </p:txBody>
      </p:sp>
      <p:sp>
        <p:nvSpPr>
          <p:cNvPr id="15" name="Text 13"/>
          <p:cNvSpPr/>
          <p:nvPr/>
        </p:nvSpPr>
        <p:spPr>
          <a:xfrm>
            <a:off x="694611" y="6733937"/>
            <a:ext cx="13241179"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The data unequivocally demonstrates SpaceX's exceptional track record, with an overwhelming majority of Falcon 9 missions achieving their objectives. This high success rate is a testament to continuous innovation and rigorous operational protocols, solidifying Falcon 9's position as a highly dependable launch vehicle.</a:t>
            </a:r>
            <a:endParaRPr lang="en-US" sz="1550" dirty="0"/>
          </a:p>
        </p:txBody>
      </p:sp>
      <p:sp>
        <p:nvSpPr>
          <p:cNvPr id="16" name="Rectangle 15">
            <a:extLst>
              <a:ext uri="{FF2B5EF4-FFF2-40B4-BE49-F238E27FC236}">
                <a16:creationId xmlns:a16="http://schemas.microsoft.com/office/drawing/2014/main" id="{1FFCF38C-2BA6-1E32-2E13-D347FBB9F08D}"/>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22828" y="569476"/>
            <a:ext cx="13184743" cy="1358741"/>
          </a:xfrm>
          <a:prstGeom prst="rect">
            <a:avLst/>
          </a:prstGeom>
          <a:noFill/>
          <a:ln/>
        </p:spPr>
        <p:txBody>
          <a:bodyPr wrap="square" lIns="0" tIns="0" rIns="0" bIns="0" rtlCol="0" anchor="t"/>
          <a:lstStyle/>
          <a:p>
            <a:pPr marL="0" indent="0" algn="l">
              <a:lnSpc>
                <a:spcPts val="5300"/>
              </a:lnSpc>
              <a:buNone/>
            </a:pPr>
            <a:r>
              <a:rPr lang="en-US" sz="4250" b="1" dirty="0">
                <a:solidFill>
                  <a:srgbClr val="7068F4"/>
                </a:solidFill>
                <a:latin typeface="Barlow Bold" pitchFamily="34" charset="0"/>
                <a:ea typeface="Barlow Bold" pitchFamily="34" charset="-122"/>
                <a:cs typeface="Barlow Bold" pitchFamily="34" charset="-120"/>
              </a:rPr>
              <a:t>Maximum Payload Lifters: Identifying Key Booster Versions</a:t>
            </a:r>
            <a:endParaRPr lang="en-US" sz="4250" dirty="0"/>
          </a:p>
        </p:txBody>
      </p:sp>
      <p:sp>
        <p:nvSpPr>
          <p:cNvPr id="3" name="Text 1"/>
          <p:cNvSpPr/>
          <p:nvPr/>
        </p:nvSpPr>
        <p:spPr>
          <a:xfrm>
            <a:off x="722828" y="2341245"/>
            <a:ext cx="13184743" cy="6610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Montserrat" pitchFamily="34" charset="0"/>
                <a:ea typeface="Montserrat" pitchFamily="34" charset="-122"/>
                <a:cs typeface="Montserrat" pitchFamily="34" charset="-120"/>
              </a:rPr>
              <a:t>We identified the specific Falcon 9 booster versions that have carried the absolute maximum payload mass, highlighting the peak of SpaceX's heavy-lift capabilities.</a:t>
            </a:r>
            <a:endParaRPr lang="en-US" sz="1600" dirty="0"/>
          </a:p>
        </p:txBody>
      </p:sp>
      <p:sp>
        <p:nvSpPr>
          <p:cNvPr id="4" name="Text 2"/>
          <p:cNvSpPr/>
          <p:nvPr/>
        </p:nvSpPr>
        <p:spPr>
          <a:xfrm>
            <a:off x="722828" y="3441025"/>
            <a:ext cx="5005864" cy="339566"/>
          </a:xfrm>
          <a:prstGeom prst="rect">
            <a:avLst/>
          </a:prstGeom>
          <a:noFill/>
          <a:ln/>
        </p:spPr>
        <p:txBody>
          <a:bodyPr wrap="none" lIns="0" tIns="0" rIns="0" bIns="0" rtlCol="0" anchor="t"/>
          <a:lstStyle/>
          <a:p>
            <a:pPr marL="0" indent="0" algn="l">
              <a:lnSpc>
                <a:spcPts val="2650"/>
              </a:lnSpc>
              <a:buNone/>
            </a:pPr>
            <a:r>
              <a:rPr lang="en-US" sz="2100" b="1" dirty="0">
                <a:solidFill>
                  <a:srgbClr val="7068F4"/>
                </a:solidFill>
                <a:latin typeface="Barlow Bold" pitchFamily="34" charset="0"/>
                <a:ea typeface="Barlow Bold" pitchFamily="34" charset="-122"/>
                <a:cs typeface="Barlow Bold" pitchFamily="34" charset="-120"/>
              </a:rPr>
              <a:t>SQL Query for Maximum Payload Boosters</a:t>
            </a:r>
            <a:endParaRPr lang="en-US" sz="2100" dirty="0"/>
          </a:p>
        </p:txBody>
      </p:sp>
      <p:sp>
        <p:nvSpPr>
          <p:cNvPr id="5" name="Shape 3"/>
          <p:cNvSpPr/>
          <p:nvPr/>
        </p:nvSpPr>
        <p:spPr>
          <a:xfrm>
            <a:off x="722828" y="4012883"/>
            <a:ext cx="6340435" cy="1962150"/>
          </a:xfrm>
          <a:prstGeom prst="roundRect">
            <a:avLst>
              <a:gd name="adj" fmla="val 9473"/>
            </a:avLst>
          </a:prstGeom>
          <a:solidFill>
            <a:srgbClr val="E1E2E8"/>
          </a:solidFill>
          <a:ln/>
        </p:spPr>
      </p:sp>
      <p:sp>
        <p:nvSpPr>
          <p:cNvPr id="6" name="Shape 4"/>
          <p:cNvSpPr/>
          <p:nvPr/>
        </p:nvSpPr>
        <p:spPr>
          <a:xfrm>
            <a:off x="712589" y="4012883"/>
            <a:ext cx="6360914" cy="1962150"/>
          </a:xfrm>
          <a:prstGeom prst="roundRect">
            <a:avLst>
              <a:gd name="adj" fmla="val 1579"/>
            </a:avLst>
          </a:prstGeom>
          <a:solidFill>
            <a:srgbClr val="E1E2E8"/>
          </a:solidFill>
          <a:ln/>
        </p:spPr>
      </p:sp>
      <p:sp>
        <p:nvSpPr>
          <p:cNvPr id="7" name="Text 5"/>
          <p:cNvSpPr/>
          <p:nvPr/>
        </p:nvSpPr>
        <p:spPr>
          <a:xfrm>
            <a:off x="919043" y="4167664"/>
            <a:ext cx="5948005" cy="165258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highlight>
                  <a:srgbClr val="E1E2E8"/>
                </a:highlight>
                <a:latin typeface="Consolas" pitchFamily="34" charset="0"/>
                <a:ea typeface="Consolas" pitchFamily="34" charset="-122"/>
                <a:cs typeface="Consolas" pitchFamily="34" charset="-120"/>
              </a:rPr>
              <a:t>SELECT Booster_VersionFROM SPACEXTBLWHERE PAYLOAD_MASS__KG_ = (    SELECT MAX(PAYLOAD_MASS__KG_) FROM SPACEXTBL)</a:t>
            </a:r>
            <a:endParaRPr lang="en-US" sz="1600" dirty="0"/>
          </a:p>
        </p:txBody>
      </p:sp>
      <p:sp>
        <p:nvSpPr>
          <p:cNvPr id="8" name="Text 6"/>
          <p:cNvSpPr/>
          <p:nvPr/>
        </p:nvSpPr>
        <p:spPr>
          <a:xfrm>
            <a:off x="7574756" y="3420428"/>
            <a:ext cx="6340435" cy="165258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Montserrat" pitchFamily="34" charset="0"/>
                <a:ea typeface="Montserrat" pitchFamily="34" charset="-122"/>
                <a:cs typeface="Montserrat" pitchFamily="34" charset="-120"/>
              </a:rPr>
              <a:t>This analysis pinpoints the specific booster versions of the Falcon 9 that have successfully launched the heaviest payloads. These versions showcase the advancements in SpaceX's design and engineering, demonstrating their capacity for the most demanding missions.</a:t>
            </a:r>
            <a:endParaRPr lang="en-US" sz="1600" dirty="0"/>
          </a:p>
        </p:txBody>
      </p:sp>
      <p:sp>
        <p:nvSpPr>
          <p:cNvPr id="9" name="Text 7"/>
          <p:cNvSpPr/>
          <p:nvPr/>
        </p:nvSpPr>
        <p:spPr>
          <a:xfrm>
            <a:off x="7574756" y="5258872"/>
            <a:ext cx="6340435" cy="1322070"/>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Montserrat" pitchFamily="34" charset="0"/>
                <a:ea typeface="Montserrat" pitchFamily="34" charset="-122"/>
                <a:cs typeface="Montserrat" pitchFamily="34" charset="-120"/>
              </a:rPr>
              <a:t>Identified Boosters:</a:t>
            </a:r>
            <a:r>
              <a:rPr lang="en-US" sz="1600" dirty="0">
                <a:solidFill>
                  <a:srgbClr val="272525"/>
                </a:solidFill>
                <a:latin typeface="Montserrat" pitchFamily="34" charset="0"/>
                <a:ea typeface="Montserrat" pitchFamily="34" charset="-122"/>
                <a:cs typeface="Montserrat" pitchFamily="34" charset="-120"/>
              </a:rPr>
              <a:t> </a:t>
            </a:r>
            <a:r>
              <a:rPr lang="en-US" sz="1600" dirty="0">
                <a:solidFill>
                  <a:srgbClr val="272525"/>
                </a:solidFill>
                <a:highlight>
                  <a:srgbClr val="AEE4BD"/>
                </a:highlight>
                <a:latin typeface="Montserrat" pitchFamily="34" charset="0"/>
                <a:ea typeface="Montserrat" pitchFamily="34" charset="-122"/>
                <a:cs typeface="Montserrat" pitchFamily="34" charset="-120"/>
              </a:rPr>
              <a:t>['F9 B5 B1048.4', 'F9 B5 B1049.4', 'F9 B5 B1051.3', 'F9 B5 B1056.4', 'F9 B5 B1048.5', 'F9 B5 B1051.4', 'F9 B5 B1049.5', 'F9 B5 B1060.2', 'F9 B5 B1058.3', 'F9 B5 B1051.6', 'F9 B5 B1060.3', 'F9 B5 B1049.7']</a:t>
            </a:r>
            <a:endParaRPr lang="en-US" sz="1600" dirty="0"/>
          </a:p>
        </p:txBody>
      </p:sp>
      <p:sp>
        <p:nvSpPr>
          <p:cNvPr id="10" name="Text 8"/>
          <p:cNvSpPr/>
          <p:nvPr/>
        </p:nvSpPr>
        <p:spPr>
          <a:xfrm>
            <a:off x="722828" y="6999089"/>
            <a:ext cx="13184743" cy="6610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Montserrat" pitchFamily="34" charset="0"/>
                <a:ea typeface="Montserrat" pitchFamily="34" charset="-122"/>
                <a:cs typeface="Montserrat" pitchFamily="34" charset="-120"/>
              </a:rPr>
              <a:t>The numerous booster versions listed indicate continuous refinement and reusability of these powerful vehicles, each contributing to the record for maximum payload delivery.</a:t>
            </a:r>
            <a:endParaRPr lang="en-US" sz="1600" dirty="0"/>
          </a:p>
        </p:txBody>
      </p:sp>
      <p:sp>
        <p:nvSpPr>
          <p:cNvPr id="11" name="Rectangle 10">
            <a:extLst>
              <a:ext uri="{FF2B5EF4-FFF2-40B4-BE49-F238E27FC236}">
                <a16:creationId xmlns:a16="http://schemas.microsoft.com/office/drawing/2014/main" id="{2C7C7BEC-DD2E-42DC-4DC0-5D63230CE144}"/>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379095" y="297894"/>
            <a:ext cx="5409486"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Early Drone Ship Landing Challenges (2015)</a:t>
            </a:r>
            <a:endParaRPr lang="en-US" sz="2200" dirty="0"/>
          </a:p>
        </p:txBody>
      </p:sp>
      <p:sp>
        <p:nvSpPr>
          <p:cNvPr id="3" name="Text 1"/>
          <p:cNvSpPr/>
          <p:nvPr/>
        </p:nvSpPr>
        <p:spPr>
          <a:xfrm>
            <a:off x="379095" y="870704"/>
            <a:ext cx="1387221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This analysis specifically targets Falcon 9 drone ship landing failures during 2015, highlighting the initial challenges in achieving booster reusability at sea.</a:t>
            </a:r>
            <a:endParaRPr lang="en-US" sz="850" dirty="0"/>
          </a:p>
        </p:txBody>
      </p:sp>
      <p:sp>
        <p:nvSpPr>
          <p:cNvPr id="4" name="Text 2"/>
          <p:cNvSpPr/>
          <p:nvPr/>
        </p:nvSpPr>
        <p:spPr>
          <a:xfrm>
            <a:off x="379095" y="1274088"/>
            <a:ext cx="2412802" cy="178118"/>
          </a:xfrm>
          <a:prstGeom prst="rect">
            <a:avLst/>
          </a:prstGeom>
          <a:noFill/>
          <a:ln/>
        </p:spPr>
        <p:txBody>
          <a:bodyPr wrap="none" lIns="0" tIns="0" rIns="0" bIns="0" rtlCol="0" anchor="t"/>
          <a:lstStyle/>
          <a:p>
            <a:pPr marL="0" indent="0" algn="l">
              <a:lnSpc>
                <a:spcPts val="1400"/>
              </a:lnSpc>
              <a:buNone/>
            </a:pPr>
            <a:r>
              <a:rPr lang="en-US" sz="1100" b="1" dirty="0">
                <a:solidFill>
                  <a:srgbClr val="7068F4"/>
                </a:solidFill>
                <a:latin typeface="Barlow Bold" pitchFamily="34" charset="0"/>
                <a:ea typeface="Barlow Bold" pitchFamily="34" charset="-122"/>
                <a:cs typeface="Barlow Bold" pitchFamily="34" charset="-120"/>
              </a:rPr>
              <a:t>SQL Query for 2015 Drone Ship Failures</a:t>
            </a:r>
            <a:endParaRPr lang="en-US" sz="1100" dirty="0"/>
          </a:p>
        </p:txBody>
      </p:sp>
      <p:sp>
        <p:nvSpPr>
          <p:cNvPr id="5" name="Shape 3"/>
          <p:cNvSpPr/>
          <p:nvPr/>
        </p:nvSpPr>
        <p:spPr>
          <a:xfrm>
            <a:off x="379095" y="1574006"/>
            <a:ext cx="6803946" cy="3802856"/>
          </a:xfrm>
          <a:prstGeom prst="roundRect">
            <a:avLst>
              <a:gd name="adj" fmla="val 2564"/>
            </a:avLst>
          </a:prstGeom>
          <a:solidFill>
            <a:srgbClr val="E1E2E8"/>
          </a:solidFill>
          <a:ln/>
        </p:spPr>
      </p:sp>
      <p:sp>
        <p:nvSpPr>
          <p:cNvPr id="6" name="Shape 4"/>
          <p:cNvSpPr/>
          <p:nvPr/>
        </p:nvSpPr>
        <p:spPr>
          <a:xfrm>
            <a:off x="373737" y="1574006"/>
            <a:ext cx="6814661" cy="3802856"/>
          </a:xfrm>
          <a:prstGeom prst="roundRect">
            <a:avLst>
              <a:gd name="adj" fmla="val 427"/>
            </a:avLst>
          </a:prstGeom>
          <a:solidFill>
            <a:srgbClr val="E1E2E8"/>
          </a:solidFill>
          <a:ln/>
        </p:spPr>
      </p:sp>
      <p:sp>
        <p:nvSpPr>
          <p:cNvPr id="7" name="Text 5"/>
          <p:cNvSpPr/>
          <p:nvPr/>
        </p:nvSpPr>
        <p:spPr>
          <a:xfrm>
            <a:off x="481965" y="1655207"/>
            <a:ext cx="6598206" cy="3640455"/>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highlight>
                  <a:srgbClr val="E1E2E8"/>
                </a:highlight>
                <a:latin typeface="Consolas" pitchFamily="34" charset="0"/>
                <a:ea typeface="Consolas" pitchFamily="34" charset="-122"/>
                <a:cs typeface="Consolas" pitchFamily="34" charset="-120"/>
              </a:rPr>
              <a:t>SELECT    CASE substr(Date, 6, 2)        WHEN '01' THEN 'January'        WHEN '02' THEN 'February'        WHEN '03' THEN 'March'        WHEN '04' THEN 'April'        WHEN '05' THEN 'May'        WHEN '06' THEN 'June'        WHEN '07' THEN 'July'        WHEN '08' THEN 'August'        WHEN '09' THEN 'September'        WHEN '10' THEN 'October'        WHEN '11' THEN 'November'        WHEN '12' THEN 'December'    END AS Month_Name,    Landing_Outcome,    Booster_Version,    Launch_SiteFROM SPACEXTBLWHERE substr(Date, 0, 5) = '2015'  AND Landing_Outcome LIKE '%Failure (drone ship)%'</a:t>
            </a:r>
            <a:endParaRPr lang="en-US" sz="850" dirty="0"/>
          </a:p>
        </p:txBody>
      </p:sp>
      <p:sp>
        <p:nvSpPr>
          <p:cNvPr id="8" name="Text 6"/>
          <p:cNvSpPr/>
          <p:nvPr/>
        </p:nvSpPr>
        <p:spPr>
          <a:xfrm>
            <a:off x="7454979" y="1263253"/>
            <a:ext cx="6803946"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The query identifies specific instances where drone ship landing attempts in 2015 resulted in failure, providing critical data points for understanding early operational hurdles.</a:t>
            </a:r>
            <a:endParaRPr lang="en-US" sz="850" dirty="0"/>
          </a:p>
        </p:txBody>
      </p:sp>
      <p:sp>
        <p:nvSpPr>
          <p:cNvPr id="9" name="Shape 7"/>
          <p:cNvSpPr/>
          <p:nvPr/>
        </p:nvSpPr>
        <p:spPr>
          <a:xfrm>
            <a:off x="7454979" y="1731764"/>
            <a:ext cx="6803946" cy="919758"/>
          </a:xfrm>
          <a:prstGeom prst="roundRect">
            <a:avLst>
              <a:gd name="adj" fmla="val 10600"/>
            </a:avLst>
          </a:prstGeom>
          <a:solidFill>
            <a:srgbClr val="FFB3B4"/>
          </a:solidFill>
          <a:ln/>
        </p:spPr>
      </p:sp>
      <p:pic>
        <p:nvPicPr>
          <p:cNvPr id="10" name="Image 0" descr="preencoded.png"/>
          <p:cNvPicPr>
            <a:picLocks noChangeAspect="1"/>
          </p:cNvPicPr>
          <p:nvPr/>
        </p:nvPicPr>
        <p:blipFill>
          <a:blip r:embed="rId3"/>
          <a:stretch>
            <a:fillRect/>
          </a:stretch>
        </p:blipFill>
        <p:spPr>
          <a:xfrm>
            <a:off x="7563207" y="1887022"/>
            <a:ext cx="178118" cy="142518"/>
          </a:xfrm>
          <a:prstGeom prst="rect">
            <a:avLst/>
          </a:prstGeom>
        </p:spPr>
      </p:pic>
      <p:sp>
        <p:nvSpPr>
          <p:cNvPr id="11" name="Text 8"/>
          <p:cNvSpPr/>
          <p:nvPr/>
        </p:nvSpPr>
        <p:spPr>
          <a:xfrm>
            <a:off x="7849553" y="1867019"/>
            <a:ext cx="2361486" cy="178118"/>
          </a:xfrm>
          <a:prstGeom prst="rect">
            <a:avLst/>
          </a:prstGeom>
          <a:noFill/>
          <a:ln/>
        </p:spPr>
        <p:txBody>
          <a:bodyPr wrap="none" lIns="0" tIns="0" rIns="0" bIns="0" rtlCol="0" anchor="t"/>
          <a:lstStyle/>
          <a:p>
            <a:pPr marL="0" indent="0" algn="l">
              <a:lnSpc>
                <a:spcPts val="1400"/>
              </a:lnSpc>
              <a:buNone/>
            </a:pPr>
            <a:r>
              <a:rPr lang="en-US" sz="1100" b="1" dirty="0">
                <a:solidFill>
                  <a:srgbClr val="000000"/>
                </a:solidFill>
                <a:latin typeface="Barlow Bold" pitchFamily="34" charset="0"/>
                <a:ea typeface="Barlow Bold" pitchFamily="34" charset="-122"/>
                <a:cs typeface="Barlow Bold" pitchFamily="34" charset="-120"/>
              </a:rPr>
              <a:t>Identified Drone Ship Failures in 2015:</a:t>
            </a:r>
            <a:endParaRPr lang="en-US" sz="1100" dirty="0"/>
          </a:p>
        </p:txBody>
      </p:sp>
      <p:sp>
        <p:nvSpPr>
          <p:cNvPr id="12" name="Text 9"/>
          <p:cNvSpPr/>
          <p:nvPr/>
        </p:nvSpPr>
        <p:spPr>
          <a:xfrm>
            <a:off x="7849553" y="2153364"/>
            <a:ext cx="6301145" cy="346710"/>
          </a:xfrm>
          <a:prstGeom prst="rect">
            <a:avLst/>
          </a:prstGeom>
          <a:noFill/>
          <a:ln/>
        </p:spPr>
        <p:txBody>
          <a:bodyPr wrap="square" lIns="0" tIns="0" rIns="0" bIns="0" rtlCol="0" anchor="t"/>
          <a:lstStyle/>
          <a:p>
            <a:pPr marL="0" indent="0" algn="l">
              <a:lnSpc>
                <a:spcPts val="1350"/>
              </a:lnSpc>
              <a:buNone/>
            </a:pPr>
            <a:r>
              <a:rPr lang="en-US" sz="850" b="1" dirty="0">
                <a:solidFill>
                  <a:srgbClr val="000000"/>
                </a:solidFill>
                <a:latin typeface="Montserrat" pitchFamily="34" charset="0"/>
                <a:ea typeface="Montserrat" pitchFamily="34" charset="-122"/>
                <a:cs typeface="Montserrat" pitchFamily="34" charset="-120"/>
              </a:rPr>
              <a:t>January:</a:t>
            </a:r>
            <a:r>
              <a:rPr lang="en-US" sz="850" dirty="0">
                <a:solidFill>
                  <a:srgbClr val="000000"/>
                </a:solidFill>
                <a:latin typeface="Montserrat" pitchFamily="34" charset="0"/>
                <a:ea typeface="Montserrat" pitchFamily="34" charset="-122"/>
                <a:cs typeface="Montserrat" pitchFamily="34" charset="-120"/>
              </a:rPr>
              <a:t> F9 v1.1 B1012 from CCAFS LC-40</a:t>
            </a:r>
            <a:r>
              <a:rPr lang="en-US" sz="850" b="1" dirty="0">
                <a:solidFill>
                  <a:srgbClr val="000000"/>
                </a:solidFill>
                <a:latin typeface="Montserrat" pitchFamily="34" charset="0"/>
                <a:ea typeface="Montserrat" pitchFamily="34" charset="-122"/>
                <a:cs typeface="Montserrat" pitchFamily="34" charset="-120"/>
              </a:rPr>
              <a:t>April:</a:t>
            </a:r>
            <a:r>
              <a:rPr lang="en-US" sz="850" dirty="0">
                <a:solidFill>
                  <a:srgbClr val="000000"/>
                </a:solidFill>
                <a:latin typeface="Montserrat" pitchFamily="34" charset="0"/>
                <a:ea typeface="Montserrat" pitchFamily="34" charset="-122"/>
                <a:cs typeface="Montserrat" pitchFamily="34" charset="-120"/>
              </a:rPr>
              <a:t> F9 v1.1 B1015 from CCAFS LC-40</a:t>
            </a:r>
            <a:endParaRPr lang="en-US" sz="850" dirty="0"/>
          </a:p>
        </p:txBody>
      </p:sp>
      <p:sp>
        <p:nvSpPr>
          <p:cNvPr id="13" name="Text 10"/>
          <p:cNvSpPr/>
          <p:nvPr/>
        </p:nvSpPr>
        <p:spPr>
          <a:xfrm>
            <a:off x="7454979" y="2773323"/>
            <a:ext cx="6803946"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These early setbacks were crucial learning experiences, driving SpaceX's iterative design and operational improvements that eventually led to routine drone ship landings.</a:t>
            </a:r>
            <a:endParaRPr lang="en-US" sz="850" dirty="0"/>
          </a:p>
        </p:txBody>
      </p:sp>
      <p:sp>
        <p:nvSpPr>
          <p:cNvPr id="14" name="Text 11"/>
          <p:cNvSpPr/>
          <p:nvPr/>
        </p:nvSpPr>
        <p:spPr>
          <a:xfrm>
            <a:off x="379095" y="5661065"/>
            <a:ext cx="5900857"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Early Landing Outcome Breakdown (2010-2017)</a:t>
            </a:r>
            <a:endParaRPr lang="en-US" sz="2200" dirty="0"/>
          </a:p>
        </p:txBody>
      </p:sp>
      <p:sp>
        <p:nvSpPr>
          <p:cNvPr id="15" name="Text 12"/>
          <p:cNvSpPr/>
          <p:nvPr/>
        </p:nvSpPr>
        <p:spPr>
          <a:xfrm>
            <a:off x="379095" y="6179701"/>
            <a:ext cx="1387221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This analysis focuses on the distribution of Falcon 9 landing outcomes during the crucial early phase of reusability development, from June 2010 to March 2017.</a:t>
            </a:r>
            <a:endParaRPr lang="en-US" sz="850" dirty="0"/>
          </a:p>
        </p:txBody>
      </p:sp>
      <p:sp>
        <p:nvSpPr>
          <p:cNvPr id="16" name="Text 13"/>
          <p:cNvSpPr/>
          <p:nvPr/>
        </p:nvSpPr>
        <p:spPr>
          <a:xfrm>
            <a:off x="379095" y="6583085"/>
            <a:ext cx="1425297" cy="178118"/>
          </a:xfrm>
          <a:prstGeom prst="rect">
            <a:avLst/>
          </a:prstGeom>
          <a:noFill/>
          <a:ln/>
        </p:spPr>
        <p:txBody>
          <a:bodyPr wrap="none" lIns="0" tIns="0" rIns="0" bIns="0" rtlCol="0" anchor="t"/>
          <a:lstStyle/>
          <a:p>
            <a:pPr marL="0" indent="0" algn="l">
              <a:lnSpc>
                <a:spcPts val="1400"/>
              </a:lnSpc>
              <a:buNone/>
            </a:pPr>
            <a:r>
              <a:rPr lang="en-US" sz="1100" b="1" dirty="0">
                <a:solidFill>
                  <a:srgbClr val="7068F4"/>
                </a:solidFill>
                <a:latin typeface="Barlow Bold" pitchFamily="34" charset="0"/>
                <a:ea typeface="Barlow Bold" pitchFamily="34" charset="-122"/>
                <a:cs typeface="Barlow Bold" pitchFamily="34" charset="-120"/>
              </a:rPr>
              <a:t>Python/Pandas Query</a:t>
            </a:r>
            <a:endParaRPr lang="en-US" sz="1100" dirty="0"/>
          </a:p>
        </p:txBody>
      </p:sp>
      <p:sp>
        <p:nvSpPr>
          <p:cNvPr id="17" name="Shape 14"/>
          <p:cNvSpPr/>
          <p:nvPr/>
        </p:nvSpPr>
        <p:spPr>
          <a:xfrm>
            <a:off x="379095" y="6883003"/>
            <a:ext cx="6803946" cy="855821"/>
          </a:xfrm>
          <a:prstGeom prst="roundRect">
            <a:avLst>
              <a:gd name="adj" fmla="val 11392"/>
            </a:avLst>
          </a:prstGeom>
          <a:solidFill>
            <a:srgbClr val="E1E2E8"/>
          </a:solidFill>
          <a:ln/>
        </p:spPr>
      </p:sp>
      <p:sp>
        <p:nvSpPr>
          <p:cNvPr id="18" name="Shape 15"/>
          <p:cNvSpPr/>
          <p:nvPr/>
        </p:nvSpPr>
        <p:spPr>
          <a:xfrm>
            <a:off x="373737" y="6883003"/>
            <a:ext cx="6814661" cy="855821"/>
          </a:xfrm>
          <a:prstGeom prst="roundRect">
            <a:avLst>
              <a:gd name="adj" fmla="val 1899"/>
            </a:avLst>
          </a:prstGeom>
          <a:solidFill>
            <a:srgbClr val="E1E2E8"/>
          </a:solidFill>
          <a:ln/>
        </p:spPr>
      </p:sp>
      <p:sp>
        <p:nvSpPr>
          <p:cNvPr id="19" name="Text 16"/>
          <p:cNvSpPr/>
          <p:nvPr/>
        </p:nvSpPr>
        <p:spPr>
          <a:xfrm>
            <a:off x="481965" y="6964204"/>
            <a:ext cx="6598206" cy="69342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highlight>
                  <a:srgbClr val="E1E2E8"/>
                </a:highlight>
                <a:latin typeface="Consolas" pitchFamily="34" charset="0"/>
                <a:ea typeface="Consolas" pitchFamily="34" charset="-122"/>
                <a:cs typeface="Consolas" pitchFamily="34" charset="-120"/>
              </a:rPr>
              <a:t>landing_counts = df[    (df['Date'] &gt;= '2010-06-04') &amp; (df['Date'] &lt;= '2017-03-20')]['Landing_Outcome'].value_counts().sort_values(ascending=False)print(landing_counts)</a:t>
            </a:r>
            <a:endParaRPr lang="en-US" sz="850" dirty="0"/>
          </a:p>
        </p:txBody>
      </p:sp>
      <p:sp>
        <p:nvSpPr>
          <p:cNvPr id="20" name="Text 17"/>
          <p:cNvSpPr/>
          <p:nvPr/>
        </p:nvSpPr>
        <p:spPr>
          <a:xfrm>
            <a:off x="7454979" y="6572250"/>
            <a:ext cx="6803946"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The query provides a detailed breakdown of all attempted and unattempted landing outcomes within the specified period, illustrating the challenges and early successes in SpaceX's reusability efforts.</a:t>
            </a:r>
            <a:endParaRPr lang="en-US" sz="850" dirty="0"/>
          </a:p>
        </p:txBody>
      </p:sp>
      <p:pic>
        <p:nvPicPr>
          <p:cNvPr id="21" name="Image 1" descr="preencoded.png"/>
          <p:cNvPicPr>
            <a:picLocks noChangeAspect="1"/>
          </p:cNvPicPr>
          <p:nvPr/>
        </p:nvPicPr>
        <p:blipFill>
          <a:blip r:embed="rId4"/>
          <a:stretch>
            <a:fillRect/>
          </a:stretch>
        </p:blipFill>
        <p:spPr>
          <a:xfrm>
            <a:off x="7442004" y="3176066"/>
            <a:ext cx="4986448" cy="2792344"/>
          </a:xfrm>
          <a:prstGeom prst="rect">
            <a:avLst/>
          </a:prstGeom>
        </p:spPr>
      </p:pic>
      <p:sp>
        <p:nvSpPr>
          <p:cNvPr id="22" name="Text 18"/>
          <p:cNvSpPr/>
          <p:nvPr/>
        </p:nvSpPr>
        <p:spPr>
          <a:xfrm>
            <a:off x="379095" y="11094482"/>
            <a:ext cx="13872210"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This data highlights the iterative development process, with a significant number of "No attempt" and "Failure" outcomes in the early years, alongside the nascent "Success (drone ship)" and "Success (ground pad)" entries demonstrating the gradual mastery of landing technologies. The equal count of "Failure (drone ship)" and "Success (drone ship)" indicates the critical learning curve associated with sea-based recovery.</a:t>
            </a:r>
            <a:endParaRPr lang="en-US" sz="850" dirty="0"/>
          </a:p>
        </p:txBody>
      </p:sp>
      <p:sp>
        <p:nvSpPr>
          <p:cNvPr id="23" name="Rectangle 22">
            <a:extLst>
              <a:ext uri="{FF2B5EF4-FFF2-40B4-BE49-F238E27FC236}">
                <a16:creationId xmlns:a16="http://schemas.microsoft.com/office/drawing/2014/main" id="{41F52F44-0408-FCCC-078C-F5F3DEA8BCB3}"/>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09017" y="557093"/>
            <a:ext cx="10110311" cy="666393"/>
          </a:xfrm>
          <a:prstGeom prst="rect">
            <a:avLst/>
          </a:prstGeom>
          <a:noFill/>
          <a:ln/>
        </p:spPr>
        <p:txBody>
          <a:bodyPr wrap="none" lIns="0" tIns="0" rIns="0" bIns="0" rtlCol="0" anchor="t"/>
          <a:lstStyle/>
          <a:p>
            <a:pPr marL="0" indent="0" algn="l">
              <a:lnSpc>
                <a:spcPts val="5200"/>
              </a:lnSpc>
              <a:buNone/>
            </a:pPr>
            <a:r>
              <a:rPr lang="en-US" sz="4150" b="1" dirty="0">
                <a:solidFill>
                  <a:srgbClr val="7068F4"/>
                </a:solidFill>
                <a:latin typeface="Barlow Bold" pitchFamily="34" charset="0"/>
                <a:ea typeface="Barlow Bold" pitchFamily="34" charset="-122"/>
                <a:cs typeface="Barlow Bold" pitchFamily="34" charset="-120"/>
              </a:rPr>
              <a:t>Interactive Geospatial Analysis with Folium</a:t>
            </a:r>
            <a:endParaRPr lang="en-US" sz="4150" dirty="0"/>
          </a:p>
        </p:txBody>
      </p:sp>
      <p:sp>
        <p:nvSpPr>
          <p:cNvPr id="3" name="Text 1"/>
          <p:cNvSpPr/>
          <p:nvPr/>
        </p:nvSpPr>
        <p:spPr>
          <a:xfrm>
            <a:off x="709017" y="1628656"/>
            <a:ext cx="13212366" cy="648414"/>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We leveraged Folium to create interactive maps, visualizing the geographical distribution of launch sites and landing outcomes. This allowed for a deeper, location-based understanding of mission success factors.</a:t>
            </a:r>
            <a:endParaRPr lang="en-US" sz="1550" dirty="0"/>
          </a:p>
        </p:txBody>
      </p:sp>
      <p:sp>
        <p:nvSpPr>
          <p:cNvPr id="4" name="Text 2"/>
          <p:cNvSpPr/>
          <p:nvPr/>
        </p:nvSpPr>
        <p:spPr>
          <a:xfrm>
            <a:off x="709017" y="2707481"/>
            <a:ext cx="4098012" cy="333137"/>
          </a:xfrm>
          <a:prstGeom prst="rect">
            <a:avLst/>
          </a:prstGeom>
          <a:noFill/>
          <a:ln/>
        </p:spPr>
        <p:txBody>
          <a:bodyPr wrap="none" lIns="0" tIns="0" rIns="0" bIns="0" rtlCol="0" anchor="t"/>
          <a:lstStyle/>
          <a:p>
            <a:pPr marL="0" indent="0" algn="l">
              <a:lnSpc>
                <a:spcPts val="2600"/>
              </a:lnSpc>
              <a:buNone/>
            </a:pPr>
            <a:r>
              <a:rPr lang="en-US" sz="2050" b="1" dirty="0">
                <a:solidFill>
                  <a:srgbClr val="7068F4"/>
                </a:solidFill>
                <a:latin typeface="Barlow Bold" pitchFamily="34" charset="0"/>
                <a:ea typeface="Barlow Bold" pitchFamily="34" charset="-122"/>
                <a:cs typeface="Barlow Bold" pitchFamily="34" charset="-120"/>
              </a:rPr>
              <a:t>Visualizing Launch &amp; Landing Sites</a:t>
            </a:r>
            <a:endParaRPr lang="en-US" sz="2050" dirty="0"/>
          </a:p>
        </p:txBody>
      </p:sp>
      <p:sp>
        <p:nvSpPr>
          <p:cNvPr id="5" name="Text 3"/>
          <p:cNvSpPr/>
          <p:nvPr/>
        </p:nvSpPr>
        <p:spPr>
          <a:xfrm>
            <a:off x="709017" y="3243143"/>
            <a:ext cx="6359128" cy="324207"/>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Montserrat" pitchFamily="34" charset="0"/>
                <a:ea typeface="Montserrat" pitchFamily="34" charset="-122"/>
                <a:cs typeface="Montserrat" pitchFamily="34" charset="-120"/>
              </a:rPr>
              <a:t>Geographical spread of successful vs. failed landings.</a:t>
            </a:r>
            <a:endParaRPr lang="en-US" sz="1550" dirty="0"/>
          </a:p>
        </p:txBody>
      </p:sp>
      <p:sp>
        <p:nvSpPr>
          <p:cNvPr id="6" name="Text 4"/>
          <p:cNvSpPr/>
          <p:nvPr/>
        </p:nvSpPr>
        <p:spPr>
          <a:xfrm>
            <a:off x="709017" y="3638193"/>
            <a:ext cx="6359128" cy="324207"/>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Montserrat" pitchFamily="34" charset="0"/>
                <a:ea typeface="Montserrat" pitchFamily="34" charset="-122"/>
                <a:cs typeface="Montserrat" pitchFamily="34" charset="-120"/>
              </a:rPr>
              <a:t>Identification of common landing zones (ocean vs. land).</a:t>
            </a:r>
            <a:endParaRPr lang="en-US" sz="1550" dirty="0"/>
          </a:p>
        </p:txBody>
      </p:sp>
      <p:sp>
        <p:nvSpPr>
          <p:cNvPr id="7" name="Text 5"/>
          <p:cNvSpPr/>
          <p:nvPr/>
        </p:nvSpPr>
        <p:spPr>
          <a:xfrm>
            <a:off x="709017" y="4033242"/>
            <a:ext cx="6359128" cy="324207"/>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272525"/>
                </a:solidFill>
                <a:latin typeface="Montserrat" pitchFamily="34" charset="0"/>
                <a:ea typeface="Montserrat" pitchFamily="34" charset="-122"/>
                <a:cs typeface="Montserrat" pitchFamily="34" charset="-120"/>
              </a:rPr>
              <a:t>Analysis of environmental factors at specific locations.</a:t>
            </a:r>
            <a:endParaRPr lang="en-US" sz="1550" dirty="0"/>
          </a:p>
        </p:txBody>
      </p:sp>
      <p:pic>
        <p:nvPicPr>
          <p:cNvPr id="8" name="Image 0" descr="preencoded.png"/>
          <p:cNvPicPr>
            <a:picLocks noChangeAspect="1"/>
          </p:cNvPicPr>
          <p:nvPr/>
        </p:nvPicPr>
        <p:blipFill>
          <a:blip r:embed="rId3"/>
          <a:stretch>
            <a:fillRect/>
          </a:stretch>
        </p:blipFill>
        <p:spPr>
          <a:xfrm>
            <a:off x="7949901" y="2732842"/>
            <a:ext cx="5979102" cy="4787872"/>
          </a:xfrm>
          <a:prstGeom prst="rect">
            <a:avLst/>
          </a:prstGeom>
        </p:spPr>
      </p:pic>
      <p:sp>
        <p:nvSpPr>
          <p:cNvPr id="9" name="Rectangle 8">
            <a:extLst>
              <a:ext uri="{FF2B5EF4-FFF2-40B4-BE49-F238E27FC236}">
                <a16:creationId xmlns:a16="http://schemas.microsoft.com/office/drawing/2014/main" id="{73E72A93-CAE6-5275-B447-636ED9998EDD}"/>
              </a:ext>
            </a:extLst>
          </p:cNvPr>
          <p:cNvSpPr/>
          <p:nvPr/>
        </p:nvSpPr>
        <p:spPr>
          <a:xfrm>
            <a:off x="12704781" y="7723992"/>
            <a:ext cx="1828800" cy="408790"/>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468154" y="582216"/>
            <a:ext cx="5271135" cy="440055"/>
          </a:xfrm>
          <a:prstGeom prst="rect">
            <a:avLst/>
          </a:prstGeom>
          <a:noFill/>
          <a:ln/>
        </p:spPr>
        <p:txBody>
          <a:bodyPr wrap="none" lIns="0" tIns="0" rIns="0" bIns="0" rtlCol="0" anchor="t"/>
          <a:lstStyle/>
          <a:p>
            <a:pPr marL="0" indent="0" algn="l">
              <a:lnSpc>
                <a:spcPts val="3450"/>
              </a:lnSpc>
              <a:buNone/>
            </a:pPr>
            <a:r>
              <a:rPr lang="en-US" sz="2750" b="1" dirty="0">
                <a:solidFill>
                  <a:srgbClr val="7068F4"/>
                </a:solidFill>
                <a:latin typeface="Barlow Bold" pitchFamily="34" charset="0"/>
                <a:ea typeface="Barlow Bold" pitchFamily="34" charset="-122"/>
                <a:cs typeface="Barlow Bold" pitchFamily="34" charset="-120"/>
              </a:rPr>
              <a:t>Mapping Launch Sites with Folium</a:t>
            </a:r>
            <a:endParaRPr lang="en-US" sz="2750" dirty="0"/>
          </a:p>
        </p:txBody>
      </p:sp>
      <p:sp>
        <p:nvSpPr>
          <p:cNvPr id="3" name="Text 1"/>
          <p:cNvSpPr/>
          <p:nvPr/>
        </p:nvSpPr>
        <p:spPr>
          <a:xfrm>
            <a:off x="468154" y="1289804"/>
            <a:ext cx="13694093" cy="214074"/>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Montserrat" pitchFamily="34" charset="0"/>
                <a:ea typeface="Montserrat" pitchFamily="34" charset="-122"/>
                <a:cs typeface="Montserrat" pitchFamily="34" charset="-120"/>
              </a:rPr>
              <a:t>This segment details the Python code used to dynamically add interactive markers and circles for each SpaceX launch site onto our Folium map, enhancing the geospatial analysis.</a:t>
            </a:r>
            <a:endParaRPr lang="en-US" sz="1050" dirty="0"/>
          </a:p>
        </p:txBody>
      </p:sp>
      <p:sp>
        <p:nvSpPr>
          <p:cNvPr id="4" name="Text 2"/>
          <p:cNvSpPr/>
          <p:nvPr/>
        </p:nvSpPr>
        <p:spPr>
          <a:xfrm>
            <a:off x="468154" y="1788081"/>
            <a:ext cx="2642830" cy="220028"/>
          </a:xfrm>
          <a:prstGeom prst="rect">
            <a:avLst/>
          </a:prstGeom>
          <a:noFill/>
          <a:ln/>
        </p:spPr>
        <p:txBody>
          <a:bodyPr wrap="none" lIns="0" tIns="0" rIns="0" bIns="0" rtlCol="0" anchor="t"/>
          <a:lstStyle/>
          <a:p>
            <a:pPr marL="0" indent="0" algn="l">
              <a:lnSpc>
                <a:spcPts val="1700"/>
              </a:lnSpc>
              <a:buNone/>
            </a:pPr>
            <a:r>
              <a:rPr lang="en-US" sz="1350" b="1" dirty="0">
                <a:solidFill>
                  <a:srgbClr val="7068F4"/>
                </a:solidFill>
                <a:latin typeface="Barlow Bold" pitchFamily="34" charset="0"/>
                <a:ea typeface="Barlow Bold" pitchFamily="34" charset="-122"/>
                <a:cs typeface="Barlow Bold" pitchFamily="34" charset="-120"/>
              </a:rPr>
              <a:t>Python Code: Adding Site Markers</a:t>
            </a:r>
            <a:endParaRPr lang="en-US" sz="1350" dirty="0"/>
          </a:p>
        </p:txBody>
      </p:sp>
      <p:sp>
        <p:nvSpPr>
          <p:cNvPr id="5" name="Shape 3"/>
          <p:cNvSpPr/>
          <p:nvPr/>
        </p:nvSpPr>
        <p:spPr>
          <a:xfrm>
            <a:off x="468154" y="2158603"/>
            <a:ext cx="6683931" cy="5338286"/>
          </a:xfrm>
          <a:prstGeom prst="roundRect">
            <a:avLst>
              <a:gd name="adj" fmla="val 2256"/>
            </a:avLst>
          </a:prstGeom>
          <a:solidFill>
            <a:srgbClr val="E1E2E8"/>
          </a:solidFill>
          <a:ln/>
        </p:spPr>
      </p:sp>
      <p:sp>
        <p:nvSpPr>
          <p:cNvPr id="6" name="Shape 4"/>
          <p:cNvSpPr/>
          <p:nvPr/>
        </p:nvSpPr>
        <p:spPr>
          <a:xfrm>
            <a:off x="461486" y="2158603"/>
            <a:ext cx="6697266" cy="5338286"/>
          </a:xfrm>
          <a:prstGeom prst="roundRect">
            <a:avLst>
              <a:gd name="adj" fmla="val 376"/>
            </a:avLst>
          </a:prstGeom>
          <a:solidFill>
            <a:srgbClr val="E1E2E8"/>
          </a:solidFill>
          <a:ln/>
        </p:spPr>
      </p:sp>
      <p:sp>
        <p:nvSpPr>
          <p:cNvPr id="7" name="Text 5"/>
          <p:cNvSpPr/>
          <p:nvPr/>
        </p:nvSpPr>
        <p:spPr>
          <a:xfrm>
            <a:off x="595193" y="2258854"/>
            <a:ext cx="6429851" cy="513778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highlight>
                  <a:srgbClr val="E1E2E8"/>
                </a:highlight>
                <a:latin typeface="Consolas" pitchFamily="34" charset="0"/>
                <a:ea typeface="Consolas" pitchFamily="34" charset="-122"/>
                <a:cs typeface="Consolas" pitchFamily="34" charset="-120"/>
              </a:rPr>
              <a:t># Add a circle and marker for each launch sitefor idx, row in launch_sites_df.iterrows():    coordinate = [row['Lat'], row['Long']]        circle = folium.Circle(        coordinate,        radius=1000,        color='#000000',        fill=True    ).add_child(folium.Popup(row['Launch Site']))    site_map.add_child(circle)        marker = folium.map.Marker(        coordinate,        icon=DivIcon(            icon_size=(20, 20),            icon_anchor=(0, 0),            html='&lt;div style="font-size: 12; color:#d35400;"&gt;&lt;b&gt;%s&lt;/b&gt;&lt;/div&gt;' % row['Launch Site'],        )    )        site_map.add_child(marker)    site_map</a:t>
            </a:r>
            <a:endParaRPr lang="en-US" sz="1050" dirty="0"/>
          </a:p>
        </p:txBody>
      </p:sp>
      <p:sp>
        <p:nvSpPr>
          <p:cNvPr id="8" name="Text 6"/>
          <p:cNvSpPr/>
          <p:nvPr/>
        </p:nvSpPr>
        <p:spPr>
          <a:xfrm>
            <a:off x="7485936" y="1774746"/>
            <a:ext cx="6683931" cy="642223"/>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Montserrat" pitchFamily="34" charset="0"/>
                <a:ea typeface="Montserrat" pitchFamily="34" charset="-122"/>
                <a:cs typeface="Montserrat" pitchFamily="34" charset="-120"/>
              </a:rPr>
              <a:t>The script iterates through launch site data, placing a black circle and a distinct text marker at each location. This interactive visualization allows for immediate identification and contextual understanding of every launch origin point on the map.</a:t>
            </a:r>
            <a:endParaRPr lang="en-US" sz="1050" dirty="0"/>
          </a:p>
        </p:txBody>
      </p:sp>
      <p:pic>
        <p:nvPicPr>
          <p:cNvPr id="9" name="Image 0" descr="preencoded.png"/>
          <p:cNvPicPr>
            <a:picLocks noChangeAspect="1"/>
          </p:cNvPicPr>
          <p:nvPr/>
        </p:nvPicPr>
        <p:blipFill>
          <a:blip r:embed="rId3"/>
          <a:stretch>
            <a:fillRect/>
          </a:stretch>
        </p:blipFill>
        <p:spPr>
          <a:xfrm>
            <a:off x="7485936" y="2567464"/>
            <a:ext cx="6683931" cy="3109317"/>
          </a:xfrm>
          <a:prstGeom prst="rect">
            <a:avLst/>
          </a:prstGeom>
        </p:spPr>
      </p:pic>
      <p:sp>
        <p:nvSpPr>
          <p:cNvPr id="10" name="Rectangle 9">
            <a:extLst>
              <a:ext uri="{FF2B5EF4-FFF2-40B4-BE49-F238E27FC236}">
                <a16:creationId xmlns:a16="http://schemas.microsoft.com/office/drawing/2014/main" id="{31FC87BE-27E2-0F1A-7B99-6CC7721CADE9}"/>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425053" y="333970"/>
            <a:ext cx="4238149" cy="399574"/>
          </a:xfrm>
          <a:prstGeom prst="rect">
            <a:avLst/>
          </a:prstGeom>
          <a:noFill/>
          <a:ln/>
        </p:spPr>
        <p:txBody>
          <a:bodyPr wrap="none" lIns="0" tIns="0" rIns="0" bIns="0" rtlCol="0" anchor="t"/>
          <a:lstStyle/>
          <a:p>
            <a:pPr marL="0" indent="0" algn="l">
              <a:lnSpc>
                <a:spcPts val="3100"/>
              </a:lnSpc>
              <a:buNone/>
            </a:pPr>
            <a:r>
              <a:rPr lang="en-US" sz="2500" b="1" dirty="0">
                <a:solidFill>
                  <a:srgbClr val="7068F4"/>
                </a:solidFill>
                <a:latin typeface="Barlow Bold" pitchFamily="34" charset="0"/>
                <a:ea typeface="Barlow Bold" pitchFamily="34" charset="-122"/>
                <a:cs typeface="Barlow Bold" pitchFamily="34" charset="-120"/>
              </a:rPr>
              <a:t>Launch Site Distance Analysis</a:t>
            </a:r>
            <a:endParaRPr lang="en-US" sz="2500" dirty="0"/>
          </a:p>
        </p:txBody>
      </p:sp>
      <p:sp>
        <p:nvSpPr>
          <p:cNvPr id="3" name="Text 1"/>
          <p:cNvSpPr/>
          <p:nvPr/>
        </p:nvSpPr>
        <p:spPr>
          <a:xfrm>
            <a:off x="425053" y="976432"/>
            <a:ext cx="13780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To better understand the logistical and strategic relationships between SpaceX's operational hubs, we performed a geodesic distance calculation for all major launch sites.</a:t>
            </a:r>
            <a:endParaRPr lang="en-US" sz="950" dirty="0"/>
          </a:p>
        </p:txBody>
      </p:sp>
      <p:sp>
        <p:nvSpPr>
          <p:cNvPr id="4" name="Text 2"/>
          <p:cNvSpPr/>
          <p:nvPr/>
        </p:nvSpPr>
        <p:spPr>
          <a:xfrm>
            <a:off x="425053" y="1428750"/>
            <a:ext cx="3122771" cy="199668"/>
          </a:xfrm>
          <a:prstGeom prst="rect">
            <a:avLst/>
          </a:prstGeom>
          <a:noFill/>
          <a:ln/>
        </p:spPr>
        <p:txBody>
          <a:bodyPr wrap="none" lIns="0" tIns="0" rIns="0" bIns="0" rtlCol="0" anchor="t"/>
          <a:lstStyle/>
          <a:p>
            <a:pPr marL="0" indent="0" algn="l">
              <a:lnSpc>
                <a:spcPts val="1550"/>
              </a:lnSpc>
              <a:buNone/>
            </a:pPr>
            <a:r>
              <a:rPr lang="en-US" sz="1250" b="1" dirty="0">
                <a:solidFill>
                  <a:srgbClr val="7068F4"/>
                </a:solidFill>
                <a:latin typeface="Barlow Bold" pitchFamily="34" charset="0"/>
                <a:ea typeface="Barlow Bold" pitchFamily="34" charset="-122"/>
                <a:cs typeface="Barlow Bold" pitchFamily="34" charset="-120"/>
              </a:rPr>
              <a:t>Python Code: Geodesic Distance Calculation</a:t>
            </a:r>
            <a:endParaRPr lang="en-US" sz="1250" dirty="0"/>
          </a:p>
        </p:txBody>
      </p:sp>
      <p:sp>
        <p:nvSpPr>
          <p:cNvPr id="5" name="Shape 3"/>
          <p:cNvSpPr/>
          <p:nvPr/>
        </p:nvSpPr>
        <p:spPr>
          <a:xfrm>
            <a:off x="425053" y="1764983"/>
            <a:ext cx="6742033" cy="4068366"/>
          </a:xfrm>
          <a:prstGeom prst="roundRect">
            <a:avLst>
              <a:gd name="adj" fmla="val 2687"/>
            </a:avLst>
          </a:prstGeom>
          <a:solidFill>
            <a:srgbClr val="E1E2E8"/>
          </a:solidFill>
          <a:ln/>
        </p:spPr>
      </p:sp>
      <p:sp>
        <p:nvSpPr>
          <p:cNvPr id="6" name="Shape 4"/>
          <p:cNvSpPr/>
          <p:nvPr/>
        </p:nvSpPr>
        <p:spPr>
          <a:xfrm>
            <a:off x="418981" y="1764983"/>
            <a:ext cx="6754178" cy="4068366"/>
          </a:xfrm>
          <a:prstGeom prst="roundRect">
            <a:avLst>
              <a:gd name="adj" fmla="val 448"/>
            </a:avLst>
          </a:prstGeom>
          <a:solidFill>
            <a:srgbClr val="E1E2E8"/>
          </a:solidFill>
          <a:ln/>
        </p:spPr>
      </p:sp>
      <p:sp>
        <p:nvSpPr>
          <p:cNvPr id="7" name="Text 5"/>
          <p:cNvSpPr/>
          <p:nvPr/>
        </p:nvSpPr>
        <p:spPr>
          <a:xfrm>
            <a:off x="540425" y="1856065"/>
            <a:ext cx="6511290" cy="3886200"/>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highlight>
                  <a:srgbClr val="E1E2E8"/>
                </a:highlight>
                <a:latin typeface="Consolas" pitchFamily="34" charset="0"/>
                <a:ea typeface="Consolas" pitchFamily="34" charset="-122"/>
                <a:cs typeface="Consolas" pitchFamily="34" charset="-120"/>
              </a:rPr>
              <a:t>from geopy.distance import geodesic# Calculate distances from each launch site to all other launch sitesdistances = []for i, site1 in launch_sites_df.iterrows():    coord1 = (site1['Lat'], site1['Long'])        for j, site2 in launch_sites_df.iterrows():        if i != j:            coord2 = (site2['Lat'], site2['Long'])            distance_km = geodesic(coord1, coord2).kilometers                        distances.append({                'From': site1['Launch Site'],                'To': site2['Launch Site'],                'Distance_km': distance_km            })distances_df = pd.DataFrame(distances)distances_df</a:t>
            </a:r>
            <a:endParaRPr lang="en-US" sz="950" dirty="0"/>
          </a:p>
        </p:txBody>
      </p:sp>
      <p:sp>
        <p:nvSpPr>
          <p:cNvPr id="8" name="Text 6"/>
          <p:cNvSpPr/>
          <p:nvPr/>
        </p:nvSpPr>
        <p:spPr>
          <a:xfrm>
            <a:off x="7470934" y="1428750"/>
            <a:ext cx="1779508" cy="199668"/>
          </a:xfrm>
          <a:prstGeom prst="rect">
            <a:avLst/>
          </a:prstGeom>
          <a:noFill/>
          <a:ln/>
        </p:spPr>
        <p:txBody>
          <a:bodyPr wrap="none" lIns="0" tIns="0" rIns="0" bIns="0" rtlCol="0" anchor="t"/>
          <a:lstStyle/>
          <a:p>
            <a:pPr marL="0" indent="0" algn="l">
              <a:lnSpc>
                <a:spcPts val="1550"/>
              </a:lnSpc>
              <a:buNone/>
            </a:pPr>
            <a:r>
              <a:rPr lang="en-US" sz="1250" b="1" dirty="0">
                <a:solidFill>
                  <a:srgbClr val="7068F4"/>
                </a:solidFill>
                <a:latin typeface="Barlow Bold" pitchFamily="34" charset="0"/>
                <a:ea typeface="Barlow Bold" pitchFamily="34" charset="-122"/>
                <a:cs typeface="Barlow Bold" pitchFamily="34" charset="-120"/>
              </a:rPr>
              <a:t>Inter-Site Distances (km)</a:t>
            </a:r>
            <a:endParaRPr lang="en-US" sz="1250" dirty="0"/>
          </a:p>
        </p:txBody>
      </p:sp>
      <p:sp>
        <p:nvSpPr>
          <p:cNvPr id="9" name="Text 7"/>
          <p:cNvSpPr/>
          <p:nvPr/>
        </p:nvSpPr>
        <p:spPr>
          <a:xfrm>
            <a:off x="7470934" y="1749862"/>
            <a:ext cx="6742033" cy="388620"/>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The table below shows the calculated geodesic distances between each pair of SpaceX launch sites, offering insight into their geographical proximity.</a:t>
            </a:r>
            <a:endParaRPr lang="en-US" sz="950" dirty="0"/>
          </a:p>
        </p:txBody>
      </p:sp>
      <p:sp>
        <p:nvSpPr>
          <p:cNvPr id="10" name="Shape 8"/>
          <p:cNvSpPr/>
          <p:nvPr/>
        </p:nvSpPr>
        <p:spPr>
          <a:xfrm>
            <a:off x="7470934" y="2275046"/>
            <a:ext cx="6742033" cy="4633913"/>
          </a:xfrm>
          <a:prstGeom prst="roundRect">
            <a:avLst>
              <a:gd name="adj" fmla="val 2359"/>
            </a:avLst>
          </a:prstGeom>
          <a:noFill/>
          <a:ln w="7620">
            <a:solidFill>
              <a:srgbClr val="000000">
                <a:alpha val="8000"/>
              </a:srgbClr>
            </a:solidFill>
            <a:prstDash val="solid"/>
          </a:ln>
        </p:spPr>
      </p:sp>
      <p:sp>
        <p:nvSpPr>
          <p:cNvPr id="11" name="Shape 9"/>
          <p:cNvSpPr/>
          <p:nvPr/>
        </p:nvSpPr>
        <p:spPr>
          <a:xfrm>
            <a:off x="7478554" y="2282666"/>
            <a:ext cx="6726793" cy="355283"/>
          </a:xfrm>
          <a:prstGeom prst="rect">
            <a:avLst/>
          </a:prstGeom>
          <a:solidFill>
            <a:srgbClr val="FFFFFF">
              <a:alpha val="4000"/>
            </a:srgbClr>
          </a:solidFill>
          <a:ln/>
        </p:spPr>
      </p:sp>
      <p:sp>
        <p:nvSpPr>
          <p:cNvPr id="12" name="Text 10"/>
          <p:cNvSpPr/>
          <p:nvPr/>
        </p:nvSpPr>
        <p:spPr>
          <a:xfrm>
            <a:off x="7600117" y="2363153"/>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From</a:t>
            </a:r>
            <a:endParaRPr lang="en-US" sz="950" dirty="0"/>
          </a:p>
        </p:txBody>
      </p:sp>
      <p:sp>
        <p:nvSpPr>
          <p:cNvPr id="13" name="Text 11"/>
          <p:cNvSpPr/>
          <p:nvPr/>
        </p:nvSpPr>
        <p:spPr>
          <a:xfrm>
            <a:off x="9823728" y="2363153"/>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To</a:t>
            </a:r>
            <a:endParaRPr lang="en-US" sz="950" dirty="0"/>
          </a:p>
        </p:txBody>
      </p:sp>
      <p:sp>
        <p:nvSpPr>
          <p:cNvPr id="14" name="Text 12"/>
          <p:cNvSpPr/>
          <p:nvPr/>
        </p:nvSpPr>
        <p:spPr>
          <a:xfrm>
            <a:off x="12043529" y="2363153"/>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Distance (km)</a:t>
            </a:r>
            <a:endParaRPr lang="en-US" sz="950" dirty="0"/>
          </a:p>
        </p:txBody>
      </p:sp>
      <p:sp>
        <p:nvSpPr>
          <p:cNvPr id="15" name="Shape 13"/>
          <p:cNvSpPr/>
          <p:nvPr/>
        </p:nvSpPr>
        <p:spPr>
          <a:xfrm>
            <a:off x="7478554" y="2637949"/>
            <a:ext cx="6726793" cy="355283"/>
          </a:xfrm>
          <a:prstGeom prst="rect">
            <a:avLst/>
          </a:prstGeom>
          <a:solidFill>
            <a:srgbClr val="000000">
              <a:alpha val="4000"/>
            </a:srgbClr>
          </a:solidFill>
          <a:ln/>
        </p:spPr>
      </p:sp>
      <p:sp>
        <p:nvSpPr>
          <p:cNvPr id="16" name="Text 14"/>
          <p:cNvSpPr/>
          <p:nvPr/>
        </p:nvSpPr>
        <p:spPr>
          <a:xfrm>
            <a:off x="7600117" y="2718435"/>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LC-40</a:t>
            </a:r>
            <a:endParaRPr lang="en-US" sz="950" dirty="0"/>
          </a:p>
        </p:txBody>
      </p:sp>
      <p:sp>
        <p:nvSpPr>
          <p:cNvPr id="17" name="Text 15"/>
          <p:cNvSpPr/>
          <p:nvPr/>
        </p:nvSpPr>
        <p:spPr>
          <a:xfrm>
            <a:off x="9823728" y="2718435"/>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SLC-40</a:t>
            </a:r>
            <a:endParaRPr lang="en-US" sz="950" dirty="0"/>
          </a:p>
        </p:txBody>
      </p:sp>
      <p:sp>
        <p:nvSpPr>
          <p:cNvPr id="18" name="Text 16"/>
          <p:cNvSpPr/>
          <p:nvPr/>
        </p:nvSpPr>
        <p:spPr>
          <a:xfrm>
            <a:off x="12043529" y="2718435"/>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0.11</a:t>
            </a:r>
            <a:endParaRPr lang="en-US" sz="950" dirty="0"/>
          </a:p>
        </p:txBody>
      </p:sp>
      <p:sp>
        <p:nvSpPr>
          <p:cNvPr id="19" name="Shape 17"/>
          <p:cNvSpPr/>
          <p:nvPr/>
        </p:nvSpPr>
        <p:spPr>
          <a:xfrm>
            <a:off x="7478554" y="2993231"/>
            <a:ext cx="6726793" cy="355283"/>
          </a:xfrm>
          <a:prstGeom prst="rect">
            <a:avLst/>
          </a:prstGeom>
          <a:solidFill>
            <a:srgbClr val="FFFFFF">
              <a:alpha val="4000"/>
            </a:srgbClr>
          </a:solidFill>
          <a:ln/>
        </p:spPr>
      </p:sp>
      <p:sp>
        <p:nvSpPr>
          <p:cNvPr id="20" name="Text 18"/>
          <p:cNvSpPr/>
          <p:nvPr/>
        </p:nvSpPr>
        <p:spPr>
          <a:xfrm>
            <a:off x="7600117" y="3073718"/>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LC-40</a:t>
            </a:r>
            <a:endParaRPr lang="en-US" sz="950" dirty="0"/>
          </a:p>
        </p:txBody>
      </p:sp>
      <p:sp>
        <p:nvSpPr>
          <p:cNvPr id="21" name="Text 19"/>
          <p:cNvSpPr/>
          <p:nvPr/>
        </p:nvSpPr>
        <p:spPr>
          <a:xfrm>
            <a:off x="9823728" y="3073718"/>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KSC LC-39A</a:t>
            </a:r>
            <a:endParaRPr lang="en-US" sz="950" dirty="0"/>
          </a:p>
        </p:txBody>
      </p:sp>
      <p:sp>
        <p:nvSpPr>
          <p:cNvPr id="22" name="Text 20"/>
          <p:cNvSpPr/>
          <p:nvPr/>
        </p:nvSpPr>
        <p:spPr>
          <a:xfrm>
            <a:off x="12043529" y="3073718"/>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6.91</a:t>
            </a:r>
            <a:endParaRPr lang="en-US" sz="950" dirty="0"/>
          </a:p>
        </p:txBody>
      </p:sp>
      <p:sp>
        <p:nvSpPr>
          <p:cNvPr id="23" name="Shape 21"/>
          <p:cNvSpPr/>
          <p:nvPr/>
        </p:nvSpPr>
        <p:spPr>
          <a:xfrm>
            <a:off x="7478554" y="3348514"/>
            <a:ext cx="6726793" cy="355283"/>
          </a:xfrm>
          <a:prstGeom prst="rect">
            <a:avLst/>
          </a:prstGeom>
          <a:solidFill>
            <a:srgbClr val="000000">
              <a:alpha val="4000"/>
            </a:srgbClr>
          </a:solidFill>
          <a:ln/>
        </p:spPr>
      </p:sp>
      <p:sp>
        <p:nvSpPr>
          <p:cNvPr id="24" name="Text 22"/>
          <p:cNvSpPr/>
          <p:nvPr/>
        </p:nvSpPr>
        <p:spPr>
          <a:xfrm>
            <a:off x="7600117" y="3429000"/>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LC-40</a:t>
            </a:r>
            <a:endParaRPr lang="en-US" sz="950" dirty="0"/>
          </a:p>
        </p:txBody>
      </p:sp>
      <p:sp>
        <p:nvSpPr>
          <p:cNvPr id="25" name="Text 23"/>
          <p:cNvSpPr/>
          <p:nvPr/>
        </p:nvSpPr>
        <p:spPr>
          <a:xfrm>
            <a:off x="9823728" y="3429000"/>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VAFB SLC-4E</a:t>
            </a:r>
            <a:endParaRPr lang="en-US" sz="950" dirty="0"/>
          </a:p>
        </p:txBody>
      </p:sp>
      <p:sp>
        <p:nvSpPr>
          <p:cNvPr id="26" name="Text 24"/>
          <p:cNvSpPr/>
          <p:nvPr/>
        </p:nvSpPr>
        <p:spPr>
          <a:xfrm>
            <a:off x="12043529" y="3429000"/>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3833.07</a:t>
            </a:r>
            <a:endParaRPr lang="en-US" sz="950" dirty="0"/>
          </a:p>
        </p:txBody>
      </p:sp>
      <p:sp>
        <p:nvSpPr>
          <p:cNvPr id="27" name="Shape 25"/>
          <p:cNvSpPr/>
          <p:nvPr/>
        </p:nvSpPr>
        <p:spPr>
          <a:xfrm>
            <a:off x="7478554" y="3703796"/>
            <a:ext cx="6726793" cy="355283"/>
          </a:xfrm>
          <a:prstGeom prst="rect">
            <a:avLst/>
          </a:prstGeom>
          <a:solidFill>
            <a:srgbClr val="FFFFFF">
              <a:alpha val="4000"/>
            </a:srgbClr>
          </a:solidFill>
          <a:ln/>
        </p:spPr>
      </p:sp>
      <p:sp>
        <p:nvSpPr>
          <p:cNvPr id="28" name="Text 26"/>
          <p:cNvSpPr/>
          <p:nvPr/>
        </p:nvSpPr>
        <p:spPr>
          <a:xfrm>
            <a:off x="7600117" y="3784283"/>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SLC-40</a:t>
            </a:r>
            <a:endParaRPr lang="en-US" sz="950" dirty="0"/>
          </a:p>
        </p:txBody>
      </p:sp>
      <p:sp>
        <p:nvSpPr>
          <p:cNvPr id="29" name="Text 27"/>
          <p:cNvSpPr/>
          <p:nvPr/>
        </p:nvSpPr>
        <p:spPr>
          <a:xfrm>
            <a:off x="9823728" y="3784283"/>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LC-40</a:t>
            </a:r>
            <a:endParaRPr lang="en-US" sz="950" dirty="0"/>
          </a:p>
        </p:txBody>
      </p:sp>
      <p:sp>
        <p:nvSpPr>
          <p:cNvPr id="30" name="Text 28"/>
          <p:cNvSpPr/>
          <p:nvPr/>
        </p:nvSpPr>
        <p:spPr>
          <a:xfrm>
            <a:off x="12043529" y="3784283"/>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0.11</a:t>
            </a:r>
            <a:endParaRPr lang="en-US" sz="950" dirty="0"/>
          </a:p>
        </p:txBody>
      </p:sp>
      <p:sp>
        <p:nvSpPr>
          <p:cNvPr id="31" name="Shape 29"/>
          <p:cNvSpPr/>
          <p:nvPr/>
        </p:nvSpPr>
        <p:spPr>
          <a:xfrm>
            <a:off x="7478554" y="4059079"/>
            <a:ext cx="6726793" cy="355283"/>
          </a:xfrm>
          <a:prstGeom prst="rect">
            <a:avLst/>
          </a:prstGeom>
          <a:solidFill>
            <a:srgbClr val="000000">
              <a:alpha val="4000"/>
            </a:srgbClr>
          </a:solidFill>
          <a:ln/>
        </p:spPr>
      </p:sp>
      <p:sp>
        <p:nvSpPr>
          <p:cNvPr id="32" name="Text 30"/>
          <p:cNvSpPr/>
          <p:nvPr/>
        </p:nvSpPr>
        <p:spPr>
          <a:xfrm>
            <a:off x="7600117" y="4139565"/>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SLC-40</a:t>
            </a:r>
            <a:endParaRPr lang="en-US" sz="950" dirty="0"/>
          </a:p>
        </p:txBody>
      </p:sp>
      <p:sp>
        <p:nvSpPr>
          <p:cNvPr id="33" name="Text 31"/>
          <p:cNvSpPr/>
          <p:nvPr/>
        </p:nvSpPr>
        <p:spPr>
          <a:xfrm>
            <a:off x="9823728" y="4139565"/>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KSC LC-39A</a:t>
            </a:r>
            <a:endParaRPr lang="en-US" sz="950" dirty="0"/>
          </a:p>
        </p:txBody>
      </p:sp>
      <p:sp>
        <p:nvSpPr>
          <p:cNvPr id="34" name="Text 32"/>
          <p:cNvSpPr/>
          <p:nvPr/>
        </p:nvSpPr>
        <p:spPr>
          <a:xfrm>
            <a:off x="12043529" y="4139565"/>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6.95</a:t>
            </a:r>
            <a:endParaRPr lang="en-US" sz="950" dirty="0"/>
          </a:p>
        </p:txBody>
      </p:sp>
      <p:sp>
        <p:nvSpPr>
          <p:cNvPr id="35" name="Shape 33"/>
          <p:cNvSpPr/>
          <p:nvPr/>
        </p:nvSpPr>
        <p:spPr>
          <a:xfrm>
            <a:off x="7478554" y="4414361"/>
            <a:ext cx="6726793" cy="355283"/>
          </a:xfrm>
          <a:prstGeom prst="rect">
            <a:avLst/>
          </a:prstGeom>
          <a:solidFill>
            <a:srgbClr val="FFFFFF">
              <a:alpha val="4000"/>
            </a:srgbClr>
          </a:solidFill>
          <a:ln/>
        </p:spPr>
      </p:sp>
      <p:sp>
        <p:nvSpPr>
          <p:cNvPr id="36" name="Text 34"/>
          <p:cNvSpPr/>
          <p:nvPr/>
        </p:nvSpPr>
        <p:spPr>
          <a:xfrm>
            <a:off x="7600117" y="4494848"/>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SLC-40</a:t>
            </a:r>
            <a:endParaRPr lang="en-US" sz="950" dirty="0"/>
          </a:p>
        </p:txBody>
      </p:sp>
      <p:sp>
        <p:nvSpPr>
          <p:cNvPr id="37" name="Text 35"/>
          <p:cNvSpPr/>
          <p:nvPr/>
        </p:nvSpPr>
        <p:spPr>
          <a:xfrm>
            <a:off x="9823728" y="4494848"/>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VAFB SLC-4E</a:t>
            </a:r>
            <a:endParaRPr lang="en-US" sz="950" dirty="0"/>
          </a:p>
        </p:txBody>
      </p:sp>
      <p:sp>
        <p:nvSpPr>
          <p:cNvPr id="38" name="Text 36"/>
          <p:cNvSpPr/>
          <p:nvPr/>
        </p:nvSpPr>
        <p:spPr>
          <a:xfrm>
            <a:off x="12043529" y="4494848"/>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3833.08</a:t>
            </a:r>
            <a:endParaRPr lang="en-US" sz="950" dirty="0"/>
          </a:p>
        </p:txBody>
      </p:sp>
      <p:sp>
        <p:nvSpPr>
          <p:cNvPr id="39" name="Shape 37"/>
          <p:cNvSpPr/>
          <p:nvPr/>
        </p:nvSpPr>
        <p:spPr>
          <a:xfrm>
            <a:off x="7478554" y="4769644"/>
            <a:ext cx="6726793" cy="355283"/>
          </a:xfrm>
          <a:prstGeom prst="rect">
            <a:avLst/>
          </a:prstGeom>
          <a:solidFill>
            <a:srgbClr val="000000">
              <a:alpha val="4000"/>
            </a:srgbClr>
          </a:solidFill>
          <a:ln/>
        </p:spPr>
      </p:sp>
      <p:sp>
        <p:nvSpPr>
          <p:cNvPr id="40" name="Text 38"/>
          <p:cNvSpPr/>
          <p:nvPr/>
        </p:nvSpPr>
        <p:spPr>
          <a:xfrm>
            <a:off x="7600117" y="4850130"/>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KSC LC-39A</a:t>
            </a:r>
            <a:endParaRPr lang="en-US" sz="950" dirty="0"/>
          </a:p>
        </p:txBody>
      </p:sp>
      <p:sp>
        <p:nvSpPr>
          <p:cNvPr id="41" name="Text 39"/>
          <p:cNvSpPr/>
          <p:nvPr/>
        </p:nvSpPr>
        <p:spPr>
          <a:xfrm>
            <a:off x="9823728" y="4850130"/>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LC-40</a:t>
            </a:r>
            <a:endParaRPr lang="en-US" sz="950" dirty="0"/>
          </a:p>
        </p:txBody>
      </p:sp>
      <p:sp>
        <p:nvSpPr>
          <p:cNvPr id="42" name="Text 40"/>
          <p:cNvSpPr/>
          <p:nvPr/>
        </p:nvSpPr>
        <p:spPr>
          <a:xfrm>
            <a:off x="12043529" y="4850130"/>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6.91</a:t>
            </a:r>
            <a:endParaRPr lang="en-US" sz="950" dirty="0"/>
          </a:p>
        </p:txBody>
      </p:sp>
      <p:sp>
        <p:nvSpPr>
          <p:cNvPr id="43" name="Shape 41"/>
          <p:cNvSpPr/>
          <p:nvPr/>
        </p:nvSpPr>
        <p:spPr>
          <a:xfrm>
            <a:off x="7478554" y="5124926"/>
            <a:ext cx="6726793" cy="355283"/>
          </a:xfrm>
          <a:prstGeom prst="rect">
            <a:avLst/>
          </a:prstGeom>
          <a:solidFill>
            <a:srgbClr val="FFFFFF">
              <a:alpha val="4000"/>
            </a:srgbClr>
          </a:solidFill>
          <a:ln/>
        </p:spPr>
      </p:sp>
      <p:sp>
        <p:nvSpPr>
          <p:cNvPr id="44" name="Text 42"/>
          <p:cNvSpPr/>
          <p:nvPr/>
        </p:nvSpPr>
        <p:spPr>
          <a:xfrm>
            <a:off x="7600117" y="5205413"/>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KSC LC-39A</a:t>
            </a:r>
            <a:endParaRPr lang="en-US" sz="950" dirty="0"/>
          </a:p>
        </p:txBody>
      </p:sp>
      <p:sp>
        <p:nvSpPr>
          <p:cNvPr id="45" name="Text 43"/>
          <p:cNvSpPr/>
          <p:nvPr/>
        </p:nvSpPr>
        <p:spPr>
          <a:xfrm>
            <a:off x="9823728" y="5205413"/>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SLC-40</a:t>
            </a:r>
            <a:endParaRPr lang="en-US" sz="950" dirty="0"/>
          </a:p>
        </p:txBody>
      </p:sp>
      <p:sp>
        <p:nvSpPr>
          <p:cNvPr id="46" name="Text 44"/>
          <p:cNvSpPr/>
          <p:nvPr/>
        </p:nvSpPr>
        <p:spPr>
          <a:xfrm>
            <a:off x="12043529" y="5205413"/>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6.95</a:t>
            </a:r>
            <a:endParaRPr lang="en-US" sz="950" dirty="0"/>
          </a:p>
        </p:txBody>
      </p:sp>
      <p:sp>
        <p:nvSpPr>
          <p:cNvPr id="47" name="Shape 45"/>
          <p:cNvSpPr/>
          <p:nvPr/>
        </p:nvSpPr>
        <p:spPr>
          <a:xfrm>
            <a:off x="7478554" y="5480209"/>
            <a:ext cx="6726793" cy="355283"/>
          </a:xfrm>
          <a:prstGeom prst="rect">
            <a:avLst/>
          </a:prstGeom>
          <a:solidFill>
            <a:srgbClr val="000000">
              <a:alpha val="4000"/>
            </a:srgbClr>
          </a:solidFill>
          <a:ln/>
        </p:spPr>
      </p:sp>
      <p:sp>
        <p:nvSpPr>
          <p:cNvPr id="48" name="Text 46"/>
          <p:cNvSpPr/>
          <p:nvPr/>
        </p:nvSpPr>
        <p:spPr>
          <a:xfrm>
            <a:off x="7600117" y="5560695"/>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KSC LC-39A</a:t>
            </a:r>
            <a:endParaRPr lang="en-US" sz="950" dirty="0"/>
          </a:p>
        </p:txBody>
      </p:sp>
      <p:sp>
        <p:nvSpPr>
          <p:cNvPr id="49" name="Text 47"/>
          <p:cNvSpPr/>
          <p:nvPr/>
        </p:nvSpPr>
        <p:spPr>
          <a:xfrm>
            <a:off x="9823728" y="5560695"/>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VAFB SLC-4E</a:t>
            </a:r>
            <a:endParaRPr lang="en-US" sz="950" dirty="0"/>
          </a:p>
        </p:txBody>
      </p:sp>
      <p:sp>
        <p:nvSpPr>
          <p:cNvPr id="50" name="Text 48"/>
          <p:cNvSpPr/>
          <p:nvPr/>
        </p:nvSpPr>
        <p:spPr>
          <a:xfrm>
            <a:off x="12043529" y="5560695"/>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3826.27</a:t>
            </a:r>
            <a:endParaRPr lang="en-US" sz="950" dirty="0"/>
          </a:p>
        </p:txBody>
      </p:sp>
      <p:sp>
        <p:nvSpPr>
          <p:cNvPr id="51" name="Shape 49"/>
          <p:cNvSpPr/>
          <p:nvPr/>
        </p:nvSpPr>
        <p:spPr>
          <a:xfrm>
            <a:off x="7478554" y="5835491"/>
            <a:ext cx="6726793" cy="355283"/>
          </a:xfrm>
          <a:prstGeom prst="rect">
            <a:avLst/>
          </a:prstGeom>
          <a:solidFill>
            <a:srgbClr val="FFFFFF">
              <a:alpha val="4000"/>
            </a:srgbClr>
          </a:solidFill>
          <a:ln/>
        </p:spPr>
      </p:sp>
      <p:sp>
        <p:nvSpPr>
          <p:cNvPr id="52" name="Text 50"/>
          <p:cNvSpPr/>
          <p:nvPr/>
        </p:nvSpPr>
        <p:spPr>
          <a:xfrm>
            <a:off x="7600117" y="5915978"/>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VAFB SLC-4E</a:t>
            </a:r>
            <a:endParaRPr lang="en-US" sz="950" dirty="0"/>
          </a:p>
        </p:txBody>
      </p:sp>
      <p:sp>
        <p:nvSpPr>
          <p:cNvPr id="53" name="Text 51"/>
          <p:cNvSpPr/>
          <p:nvPr/>
        </p:nvSpPr>
        <p:spPr>
          <a:xfrm>
            <a:off x="9823728" y="5915978"/>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LC-40</a:t>
            </a:r>
            <a:endParaRPr lang="en-US" sz="950" dirty="0"/>
          </a:p>
        </p:txBody>
      </p:sp>
      <p:sp>
        <p:nvSpPr>
          <p:cNvPr id="54" name="Text 52"/>
          <p:cNvSpPr/>
          <p:nvPr/>
        </p:nvSpPr>
        <p:spPr>
          <a:xfrm>
            <a:off x="12043529" y="5915978"/>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3833.07</a:t>
            </a:r>
            <a:endParaRPr lang="en-US" sz="950" dirty="0"/>
          </a:p>
        </p:txBody>
      </p:sp>
      <p:sp>
        <p:nvSpPr>
          <p:cNvPr id="55" name="Shape 53"/>
          <p:cNvSpPr/>
          <p:nvPr/>
        </p:nvSpPr>
        <p:spPr>
          <a:xfrm>
            <a:off x="7478554" y="6190774"/>
            <a:ext cx="6726793" cy="355283"/>
          </a:xfrm>
          <a:prstGeom prst="rect">
            <a:avLst/>
          </a:prstGeom>
          <a:solidFill>
            <a:srgbClr val="000000">
              <a:alpha val="4000"/>
            </a:srgbClr>
          </a:solidFill>
          <a:ln/>
        </p:spPr>
      </p:sp>
      <p:sp>
        <p:nvSpPr>
          <p:cNvPr id="56" name="Text 54"/>
          <p:cNvSpPr/>
          <p:nvPr/>
        </p:nvSpPr>
        <p:spPr>
          <a:xfrm>
            <a:off x="7600117" y="6271260"/>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VAFB SLC-4E</a:t>
            </a:r>
            <a:endParaRPr lang="en-US" sz="950" dirty="0"/>
          </a:p>
        </p:txBody>
      </p:sp>
      <p:sp>
        <p:nvSpPr>
          <p:cNvPr id="57" name="Text 55"/>
          <p:cNvSpPr/>
          <p:nvPr/>
        </p:nvSpPr>
        <p:spPr>
          <a:xfrm>
            <a:off x="9823728" y="6271260"/>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CCAFS SLC-40</a:t>
            </a:r>
            <a:endParaRPr lang="en-US" sz="950" dirty="0"/>
          </a:p>
        </p:txBody>
      </p:sp>
      <p:sp>
        <p:nvSpPr>
          <p:cNvPr id="58" name="Text 56"/>
          <p:cNvSpPr/>
          <p:nvPr/>
        </p:nvSpPr>
        <p:spPr>
          <a:xfrm>
            <a:off x="12043529" y="6271260"/>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3833.08</a:t>
            </a:r>
            <a:endParaRPr lang="en-US" sz="950" dirty="0"/>
          </a:p>
        </p:txBody>
      </p:sp>
      <p:sp>
        <p:nvSpPr>
          <p:cNvPr id="59" name="Shape 57"/>
          <p:cNvSpPr/>
          <p:nvPr/>
        </p:nvSpPr>
        <p:spPr>
          <a:xfrm>
            <a:off x="7478554" y="6546056"/>
            <a:ext cx="6726793" cy="355283"/>
          </a:xfrm>
          <a:prstGeom prst="rect">
            <a:avLst/>
          </a:prstGeom>
          <a:solidFill>
            <a:srgbClr val="FFFFFF">
              <a:alpha val="4000"/>
            </a:srgbClr>
          </a:solidFill>
          <a:ln/>
        </p:spPr>
      </p:sp>
      <p:sp>
        <p:nvSpPr>
          <p:cNvPr id="60" name="Text 58"/>
          <p:cNvSpPr/>
          <p:nvPr/>
        </p:nvSpPr>
        <p:spPr>
          <a:xfrm>
            <a:off x="7600117" y="6626543"/>
            <a:ext cx="197310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VAFB SLC-4E</a:t>
            </a:r>
            <a:endParaRPr lang="en-US" sz="950" dirty="0"/>
          </a:p>
        </p:txBody>
      </p:sp>
      <p:sp>
        <p:nvSpPr>
          <p:cNvPr id="61" name="Text 59"/>
          <p:cNvSpPr/>
          <p:nvPr/>
        </p:nvSpPr>
        <p:spPr>
          <a:xfrm>
            <a:off x="9823728" y="6626543"/>
            <a:ext cx="196929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KSC LC-39A</a:t>
            </a:r>
            <a:endParaRPr lang="en-US" sz="950" dirty="0"/>
          </a:p>
        </p:txBody>
      </p:sp>
      <p:sp>
        <p:nvSpPr>
          <p:cNvPr id="62" name="Text 60"/>
          <p:cNvSpPr/>
          <p:nvPr/>
        </p:nvSpPr>
        <p:spPr>
          <a:xfrm>
            <a:off x="12043529" y="6626543"/>
            <a:ext cx="2040374" cy="194310"/>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3826.27</a:t>
            </a:r>
            <a:endParaRPr lang="en-US" sz="950" dirty="0"/>
          </a:p>
        </p:txBody>
      </p:sp>
      <p:sp>
        <p:nvSpPr>
          <p:cNvPr id="63" name="Text 61"/>
          <p:cNvSpPr/>
          <p:nvPr/>
        </p:nvSpPr>
        <p:spPr>
          <a:xfrm>
            <a:off x="7470934" y="7045523"/>
            <a:ext cx="6742033" cy="777240"/>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Montserrat" pitchFamily="34" charset="0"/>
                <a:ea typeface="Montserrat" pitchFamily="34" charset="-122"/>
                <a:cs typeface="Montserrat" pitchFamily="34" charset="-120"/>
              </a:rPr>
              <a:t>As observed, the launch sites on Florida's Space Coast (CCAFS LC-40, CCAFS SLC-40, KSC LC-39A) are extremely close to one another, reflecting their shared operational region. In contrast, VAFB SLC-4E on the West Coast is thousands of kilometers away, highlighting the geographical separation of East and West Coast launch capabilities.</a:t>
            </a:r>
            <a:endParaRPr lang="en-US" sz="950" dirty="0"/>
          </a:p>
        </p:txBody>
      </p:sp>
      <p:sp>
        <p:nvSpPr>
          <p:cNvPr id="64" name="Rectangle 63">
            <a:extLst>
              <a:ext uri="{FF2B5EF4-FFF2-40B4-BE49-F238E27FC236}">
                <a16:creationId xmlns:a16="http://schemas.microsoft.com/office/drawing/2014/main" id="{578DBF5B-4ADC-1B38-44DC-ADA6F7A7596D}"/>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58309" y="1205746"/>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Plotly Dash Dashboard</a:t>
            </a:r>
            <a:endParaRPr lang="en-US" sz="4450" dirty="0"/>
          </a:p>
        </p:txBody>
      </p:sp>
      <p:sp>
        <p:nvSpPr>
          <p:cNvPr id="3" name="Text 1"/>
          <p:cNvSpPr/>
          <p:nvPr/>
        </p:nvSpPr>
        <p:spPr>
          <a:xfrm>
            <a:off x="758309" y="235172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The interactive Plotly Dash dashboard enabled dynamic exploration, revealing deeper insights into the factors contributing to Falcon 9 landing success.</a:t>
            </a:r>
            <a:endParaRPr lang="en-US" sz="1700" dirty="0"/>
          </a:p>
        </p:txBody>
      </p:sp>
      <p:pic>
        <p:nvPicPr>
          <p:cNvPr id="4" name="Image 0" descr="preencoded.png"/>
          <p:cNvPicPr>
            <a:picLocks noChangeAspect="1"/>
          </p:cNvPicPr>
          <p:nvPr/>
        </p:nvPicPr>
        <p:blipFill>
          <a:blip r:embed="rId3"/>
          <a:stretch>
            <a:fillRect/>
          </a:stretch>
        </p:blipFill>
        <p:spPr>
          <a:xfrm>
            <a:off x="758309" y="3288863"/>
            <a:ext cx="541615" cy="541615"/>
          </a:xfrm>
          <a:prstGeom prst="rect">
            <a:avLst/>
          </a:prstGeom>
        </p:spPr>
      </p:pic>
      <p:sp>
        <p:nvSpPr>
          <p:cNvPr id="5" name="Text 2"/>
          <p:cNvSpPr/>
          <p:nvPr/>
        </p:nvSpPr>
        <p:spPr>
          <a:xfrm>
            <a:off x="758309" y="4101227"/>
            <a:ext cx="372320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Booster Version Performance</a:t>
            </a:r>
            <a:endParaRPr lang="en-US" sz="2200" dirty="0"/>
          </a:p>
        </p:txBody>
      </p:sp>
      <p:sp>
        <p:nvSpPr>
          <p:cNvPr id="6" name="Text 3"/>
          <p:cNvSpPr/>
          <p:nvPr/>
        </p:nvSpPr>
        <p:spPr>
          <a:xfrm>
            <a:off x="758309" y="4587359"/>
            <a:ext cx="419076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The dashboard revealed significant performance variations among different booster versions, with newer iterations demonstrating superior reliability in landing attempts.</a:t>
            </a:r>
            <a:endParaRPr lang="en-US" sz="1700" dirty="0"/>
          </a:p>
        </p:txBody>
      </p:sp>
      <p:pic>
        <p:nvPicPr>
          <p:cNvPr id="7" name="Image 1" descr="preencoded.png"/>
          <p:cNvPicPr>
            <a:picLocks noChangeAspect="1"/>
          </p:cNvPicPr>
          <p:nvPr/>
        </p:nvPicPr>
        <p:blipFill>
          <a:blip r:embed="rId4"/>
          <a:stretch>
            <a:fillRect/>
          </a:stretch>
        </p:blipFill>
        <p:spPr>
          <a:xfrm>
            <a:off x="5219819" y="3288863"/>
            <a:ext cx="541615" cy="541615"/>
          </a:xfrm>
          <a:prstGeom prst="rect">
            <a:avLst/>
          </a:prstGeom>
        </p:spPr>
      </p:pic>
      <p:sp>
        <p:nvSpPr>
          <p:cNvPr id="8" name="Text 4"/>
          <p:cNvSpPr/>
          <p:nvPr/>
        </p:nvSpPr>
        <p:spPr>
          <a:xfrm>
            <a:off x="5219819" y="410122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Progress Over Time</a:t>
            </a:r>
            <a:endParaRPr lang="en-US" sz="2200" dirty="0"/>
          </a:p>
        </p:txBody>
      </p:sp>
      <p:sp>
        <p:nvSpPr>
          <p:cNvPr id="9" name="Text 5"/>
          <p:cNvSpPr/>
          <p:nvPr/>
        </p:nvSpPr>
        <p:spPr>
          <a:xfrm>
            <a:off x="5219819" y="4587359"/>
            <a:ext cx="419076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Filtering by launch year clearly illustrated a consistent upward trend in landing success rates as SpaceX accumulated experience and refined its reusability technology.</a:t>
            </a:r>
            <a:endParaRPr lang="en-US" sz="1700" dirty="0"/>
          </a:p>
        </p:txBody>
      </p:sp>
      <p:pic>
        <p:nvPicPr>
          <p:cNvPr id="10" name="Image 2" descr="preencoded.png"/>
          <p:cNvPicPr>
            <a:picLocks noChangeAspect="1"/>
          </p:cNvPicPr>
          <p:nvPr/>
        </p:nvPicPr>
        <p:blipFill>
          <a:blip r:embed="rId5"/>
          <a:stretch>
            <a:fillRect/>
          </a:stretch>
        </p:blipFill>
        <p:spPr>
          <a:xfrm>
            <a:off x="9681329" y="3288863"/>
            <a:ext cx="541615" cy="541615"/>
          </a:xfrm>
          <a:prstGeom prst="rect">
            <a:avLst/>
          </a:prstGeom>
        </p:spPr>
      </p:pic>
      <p:sp>
        <p:nvSpPr>
          <p:cNvPr id="11" name="Text 6"/>
          <p:cNvSpPr/>
          <p:nvPr/>
        </p:nvSpPr>
        <p:spPr>
          <a:xfrm>
            <a:off x="9681329" y="4101227"/>
            <a:ext cx="4190762" cy="712470"/>
          </a:xfrm>
          <a:prstGeom prst="rect">
            <a:avLst/>
          </a:prstGeom>
          <a:noFill/>
          <a:ln/>
        </p:spPr>
        <p:txBody>
          <a:bodyPr wrap="squar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Specific Landing Site Effectiveness</a:t>
            </a:r>
            <a:endParaRPr lang="en-US" sz="2200" dirty="0"/>
          </a:p>
        </p:txBody>
      </p:sp>
      <p:sp>
        <p:nvSpPr>
          <p:cNvPr id="12" name="Text 7"/>
          <p:cNvSpPr/>
          <p:nvPr/>
        </p:nvSpPr>
        <p:spPr>
          <a:xfrm>
            <a:off x="9681329" y="4943594"/>
            <a:ext cx="4190762" cy="208026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Granular analysis highlighted distinctions in success rates between various drone ships and land pads, allowing for an in-depth understanding of localized operational challenges.</a:t>
            </a:r>
            <a:endParaRPr lang="en-US" sz="1700" dirty="0"/>
          </a:p>
        </p:txBody>
      </p:sp>
      <p:sp>
        <p:nvSpPr>
          <p:cNvPr id="13" name="Rectangle 12">
            <a:extLst>
              <a:ext uri="{FF2B5EF4-FFF2-40B4-BE49-F238E27FC236}">
                <a16:creationId xmlns:a16="http://schemas.microsoft.com/office/drawing/2014/main" id="{8A0E9486-452F-177F-A21E-2791F2827210}"/>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501968" y="394335"/>
            <a:ext cx="4908947" cy="377428"/>
          </a:xfrm>
          <a:prstGeom prst="rect">
            <a:avLst/>
          </a:prstGeom>
          <a:noFill/>
          <a:ln/>
        </p:spPr>
        <p:txBody>
          <a:bodyPr wrap="none" lIns="0" tIns="0" rIns="0" bIns="0" rtlCol="0" anchor="t"/>
          <a:lstStyle/>
          <a:p>
            <a:pPr marL="0" indent="0" algn="l">
              <a:lnSpc>
                <a:spcPts val="2950"/>
              </a:lnSpc>
              <a:buNone/>
            </a:pPr>
            <a:r>
              <a:rPr lang="en-US" sz="2350" b="1" dirty="0">
                <a:solidFill>
                  <a:srgbClr val="7068F4"/>
                </a:solidFill>
                <a:latin typeface="Barlow Bold" pitchFamily="34" charset="0"/>
                <a:ea typeface="Barlow Bold" pitchFamily="34" charset="-122"/>
                <a:cs typeface="Barlow Bold" pitchFamily="34" charset="-120"/>
              </a:rPr>
              <a:t>Launch Site Dropdown Configuration</a:t>
            </a:r>
            <a:endParaRPr lang="en-US" sz="2350" dirty="0"/>
          </a:p>
        </p:txBody>
      </p:sp>
      <p:sp>
        <p:nvSpPr>
          <p:cNvPr id="3" name="Shape 1"/>
          <p:cNvSpPr/>
          <p:nvPr/>
        </p:nvSpPr>
        <p:spPr>
          <a:xfrm>
            <a:off x="501968" y="1058585"/>
            <a:ext cx="13626465" cy="2740104"/>
          </a:xfrm>
          <a:prstGeom prst="roundRect">
            <a:avLst>
              <a:gd name="adj" fmla="val 4711"/>
            </a:avLst>
          </a:prstGeom>
          <a:solidFill>
            <a:srgbClr val="E1E2E8"/>
          </a:solidFill>
          <a:ln/>
        </p:spPr>
      </p:sp>
      <p:sp>
        <p:nvSpPr>
          <p:cNvPr id="4" name="Shape 2"/>
          <p:cNvSpPr/>
          <p:nvPr/>
        </p:nvSpPr>
        <p:spPr>
          <a:xfrm>
            <a:off x="494824" y="1058585"/>
            <a:ext cx="13640752" cy="2740104"/>
          </a:xfrm>
          <a:prstGeom prst="roundRect">
            <a:avLst>
              <a:gd name="adj" fmla="val 785"/>
            </a:avLst>
          </a:prstGeom>
          <a:solidFill>
            <a:srgbClr val="E1E2E8"/>
          </a:solidFill>
          <a:ln/>
        </p:spPr>
      </p:sp>
      <p:sp>
        <p:nvSpPr>
          <p:cNvPr id="5" name="Text 3"/>
          <p:cNvSpPr/>
          <p:nvPr/>
        </p:nvSpPr>
        <p:spPr>
          <a:xfrm>
            <a:off x="638175" y="1166098"/>
            <a:ext cx="13354050" cy="252507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highlight>
                  <a:srgbClr val="E1E2E8"/>
                </a:highlight>
                <a:latin typeface="Consolas" pitchFamily="34" charset="0"/>
                <a:ea typeface="Consolas" pitchFamily="34" charset="-122"/>
                <a:cs typeface="Consolas" pitchFamily="34" charset="-120"/>
              </a:rPr>
              <a:t>dcc.Dropdown(id='site-dropdown',                                            options=[                                                {'label': 'All Sites', 'value': 'ALL'}                                            ] +                                            [                                                {'label': site, 'value': site} for site in spacex_df['Launch Site'].unique()                                            ],                                            value='ALL',                                            placeholder="Select a Launch Site here",                                            searchable=True                                )</a:t>
            </a:r>
            <a:endParaRPr lang="en-US" sz="1100" dirty="0"/>
          </a:p>
        </p:txBody>
      </p:sp>
      <p:pic>
        <p:nvPicPr>
          <p:cNvPr id="6" name="Image 0" descr="preencoded.png"/>
          <p:cNvPicPr>
            <a:picLocks noChangeAspect="1"/>
          </p:cNvPicPr>
          <p:nvPr/>
        </p:nvPicPr>
        <p:blipFill>
          <a:blip r:embed="rId3"/>
          <a:stretch>
            <a:fillRect/>
          </a:stretch>
        </p:blipFill>
        <p:spPr>
          <a:xfrm>
            <a:off x="494824" y="4052032"/>
            <a:ext cx="10544883" cy="3783233"/>
          </a:xfrm>
          <a:prstGeom prst="rect">
            <a:avLst/>
          </a:prstGeom>
        </p:spPr>
      </p:pic>
      <p:sp>
        <p:nvSpPr>
          <p:cNvPr id="7" name="Rectangle 6">
            <a:extLst>
              <a:ext uri="{FF2B5EF4-FFF2-40B4-BE49-F238E27FC236}">
                <a16:creationId xmlns:a16="http://schemas.microsoft.com/office/drawing/2014/main" id="{4DA750C0-D2B7-A8EE-1A90-B894D04C2827}"/>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3999" y="443151"/>
            <a:ext cx="7262455" cy="530066"/>
          </a:xfrm>
          <a:prstGeom prst="rect">
            <a:avLst/>
          </a:prstGeom>
          <a:noFill/>
          <a:ln/>
        </p:spPr>
        <p:txBody>
          <a:bodyPr wrap="none" lIns="0" tIns="0" rIns="0" bIns="0" rtlCol="0" anchor="t"/>
          <a:lstStyle/>
          <a:p>
            <a:pPr marL="0" indent="0" algn="l">
              <a:lnSpc>
                <a:spcPts val="4150"/>
              </a:lnSpc>
              <a:buNone/>
            </a:pPr>
            <a:r>
              <a:rPr lang="en-US" sz="3300" b="1" dirty="0">
                <a:solidFill>
                  <a:srgbClr val="7068F4"/>
                </a:solidFill>
                <a:latin typeface="Barlow Bold" pitchFamily="34" charset="0"/>
                <a:ea typeface="Barlow Bold" pitchFamily="34" charset="-122"/>
                <a:cs typeface="Barlow Bold" pitchFamily="34" charset="-120"/>
              </a:rPr>
              <a:t>Introduction: The Quest for Reusability</a:t>
            </a:r>
            <a:endParaRPr lang="en-US" sz="3300" dirty="0"/>
          </a:p>
        </p:txBody>
      </p:sp>
      <p:sp>
        <p:nvSpPr>
          <p:cNvPr id="3" name="Text 1"/>
          <p:cNvSpPr/>
          <p:nvPr/>
        </p:nvSpPr>
        <p:spPr>
          <a:xfrm>
            <a:off x="563999" y="1295519"/>
            <a:ext cx="13502402" cy="51577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SpaceX's innovation in reusable rockets is revolutionizing space travel by drastically reducing costs. Our project addresses a critical challenge: predicting the success of these complex landings to optimize future missions.</a:t>
            </a:r>
            <a:endParaRPr lang="en-US" sz="1250" dirty="0"/>
          </a:p>
        </p:txBody>
      </p:sp>
      <p:pic>
        <p:nvPicPr>
          <p:cNvPr id="4" name="Image 0" descr="preencoded.png"/>
          <p:cNvPicPr>
            <a:picLocks noChangeAspect="1"/>
          </p:cNvPicPr>
          <p:nvPr/>
        </p:nvPicPr>
        <p:blipFill>
          <a:blip r:embed="rId3"/>
          <a:stretch>
            <a:fillRect/>
          </a:stretch>
        </p:blipFill>
        <p:spPr>
          <a:xfrm>
            <a:off x="563999" y="2068403"/>
            <a:ext cx="5623315" cy="5623315"/>
          </a:xfrm>
          <a:prstGeom prst="rect">
            <a:avLst/>
          </a:prstGeom>
        </p:spPr>
      </p:pic>
      <p:sp>
        <p:nvSpPr>
          <p:cNvPr id="5" name="Text 2"/>
          <p:cNvSpPr/>
          <p:nvPr/>
        </p:nvSpPr>
        <p:spPr>
          <a:xfrm>
            <a:off x="7519392" y="2137529"/>
            <a:ext cx="6554629" cy="515779"/>
          </a:xfrm>
          <a:prstGeom prst="rect">
            <a:avLst/>
          </a:prstGeom>
          <a:noFill/>
          <a:ln/>
        </p:spPr>
        <p:txBody>
          <a:bodyPr wrap="square" lIns="0" tIns="0" rIns="0" bIns="0" rtlCol="0" anchor="t"/>
          <a:lstStyle/>
          <a:p>
            <a:pPr marL="0" indent="0" algn="l">
              <a:lnSpc>
                <a:spcPts val="2000"/>
              </a:lnSpc>
              <a:buNone/>
            </a:pPr>
            <a:r>
              <a:rPr lang="en-US" sz="1250" b="1" dirty="0">
                <a:solidFill>
                  <a:srgbClr val="272525"/>
                </a:solidFill>
                <a:latin typeface="Montserrat" pitchFamily="34" charset="0"/>
                <a:ea typeface="Montserrat" pitchFamily="34" charset="-122"/>
                <a:cs typeface="Montserrat" pitchFamily="34" charset="-120"/>
              </a:rPr>
              <a:t>Why SpaceX?</a:t>
            </a:r>
            <a:r>
              <a:rPr lang="en-US" sz="1250" dirty="0">
                <a:solidFill>
                  <a:srgbClr val="272525"/>
                </a:solidFill>
                <a:latin typeface="Montserrat" pitchFamily="34" charset="0"/>
                <a:ea typeface="Montserrat" pitchFamily="34" charset="-122"/>
                <a:cs typeface="Montserrat" pitchFamily="34" charset="-120"/>
              </a:rPr>
              <a:t> Reusable rockets dramatically cut launch costs, making space access more affordable and frequent.</a:t>
            </a:r>
            <a:endParaRPr lang="en-US" sz="1250" dirty="0"/>
          </a:p>
        </p:txBody>
      </p:sp>
      <p:sp>
        <p:nvSpPr>
          <p:cNvPr id="6" name="Text 3"/>
          <p:cNvSpPr/>
          <p:nvPr/>
        </p:nvSpPr>
        <p:spPr>
          <a:xfrm>
            <a:off x="7519392" y="2798326"/>
            <a:ext cx="6554629" cy="515779"/>
          </a:xfrm>
          <a:prstGeom prst="rect">
            <a:avLst/>
          </a:prstGeom>
          <a:noFill/>
          <a:ln/>
        </p:spPr>
        <p:txBody>
          <a:bodyPr wrap="square" lIns="0" tIns="0" rIns="0" bIns="0" rtlCol="0" anchor="t"/>
          <a:lstStyle/>
          <a:p>
            <a:pPr marL="0" indent="0" algn="l">
              <a:lnSpc>
                <a:spcPts val="2000"/>
              </a:lnSpc>
              <a:buNone/>
            </a:pPr>
            <a:r>
              <a:rPr lang="en-US" sz="1250" b="1" dirty="0">
                <a:solidFill>
                  <a:srgbClr val="272525"/>
                </a:solidFill>
                <a:latin typeface="Montserrat" pitchFamily="34" charset="0"/>
                <a:ea typeface="Montserrat" pitchFamily="34" charset="-122"/>
                <a:cs typeface="Montserrat" pitchFamily="34" charset="-120"/>
              </a:rPr>
              <a:t>Problem Statement:</a:t>
            </a:r>
            <a:r>
              <a:rPr lang="en-US" sz="1250" dirty="0">
                <a:solidFill>
                  <a:srgbClr val="272525"/>
                </a:solidFill>
                <a:latin typeface="Montserrat" pitchFamily="34" charset="0"/>
                <a:ea typeface="Montserrat" pitchFamily="34" charset="-122"/>
                <a:cs typeface="Montserrat" pitchFamily="34" charset="-120"/>
              </a:rPr>
              <a:t> Accurate prediction of landing success is vital for mission planning and resource allocation.</a:t>
            </a:r>
            <a:endParaRPr lang="en-US" sz="1250" dirty="0"/>
          </a:p>
        </p:txBody>
      </p:sp>
      <p:sp>
        <p:nvSpPr>
          <p:cNvPr id="7" name="Text 4"/>
          <p:cNvSpPr/>
          <p:nvPr/>
        </p:nvSpPr>
        <p:spPr>
          <a:xfrm>
            <a:off x="7519392" y="3459123"/>
            <a:ext cx="6554629" cy="515779"/>
          </a:xfrm>
          <a:prstGeom prst="rect">
            <a:avLst/>
          </a:prstGeom>
          <a:noFill/>
          <a:ln/>
        </p:spPr>
        <p:txBody>
          <a:bodyPr wrap="square" lIns="0" tIns="0" rIns="0" bIns="0" rtlCol="0" anchor="t"/>
          <a:lstStyle/>
          <a:p>
            <a:pPr marL="0" indent="0" algn="l">
              <a:lnSpc>
                <a:spcPts val="2000"/>
              </a:lnSpc>
              <a:buNone/>
            </a:pPr>
            <a:r>
              <a:rPr lang="en-US" sz="1250" b="1" dirty="0">
                <a:solidFill>
                  <a:srgbClr val="272525"/>
                </a:solidFill>
                <a:latin typeface="Montserrat" pitchFamily="34" charset="0"/>
                <a:ea typeface="Montserrat" pitchFamily="34" charset="-122"/>
                <a:cs typeface="Montserrat" pitchFamily="34" charset="-120"/>
              </a:rPr>
              <a:t>Our Approach:</a:t>
            </a:r>
            <a:r>
              <a:rPr lang="en-US" sz="1250" dirty="0">
                <a:solidFill>
                  <a:srgbClr val="272525"/>
                </a:solidFill>
                <a:latin typeface="Montserrat" pitchFamily="34" charset="0"/>
                <a:ea typeface="Montserrat" pitchFamily="34" charset="-122"/>
                <a:cs typeface="Montserrat" pitchFamily="34" charset="-120"/>
              </a:rPr>
              <a:t> We analyzed historical launch data from 2010 to 2023 to build a robust Machine Learning model capable of forecasting future landing outcomes.</a:t>
            </a:r>
            <a:endParaRPr lang="en-US" sz="1250" dirty="0"/>
          </a:p>
        </p:txBody>
      </p:sp>
      <p:sp>
        <p:nvSpPr>
          <p:cNvPr id="8" name="Rectangle 7">
            <a:extLst>
              <a:ext uri="{FF2B5EF4-FFF2-40B4-BE49-F238E27FC236}">
                <a16:creationId xmlns:a16="http://schemas.microsoft.com/office/drawing/2014/main" id="{DA4D6BD2-2586-D55F-7C22-F90B028F25D1}"/>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379095" y="297894"/>
            <a:ext cx="372713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Interactive Pie Chart Callback</a:t>
            </a:r>
            <a:endParaRPr lang="en-US" sz="2200" dirty="0"/>
          </a:p>
        </p:txBody>
      </p:sp>
      <p:sp>
        <p:nvSpPr>
          <p:cNvPr id="3" name="Text 1"/>
          <p:cNvSpPr/>
          <p:nvPr/>
        </p:nvSpPr>
        <p:spPr>
          <a:xfrm>
            <a:off x="379095" y="816531"/>
            <a:ext cx="1387221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This Python code powers the Plotly Dash dashboard's interactive pie chart, enabling dynamic visualization of launch success rates based on user selections.</a:t>
            </a:r>
            <a:endParaRPr lang="en-US" sz="850" dirty="0"/>
          </a:p>
        </p:txBody>
      </p:sp>
      <p:sp>
        <p:nvSpPr>
          <p:cNvPr id="4" name="Text 2"/>
          <p:cNvSpPr/>
          <p:nvPr/>
        </p:nvSpPr>
        <p:spPr>
          <a:xfrm>
            <a:off x="379095" y="1152287"/>
            <a:ext cx="1836420" cy="178118"/>
          </a:xfrm>
          <a:prstGeom prst="rect">
            <a:avLst/>
          </a:prstGeom>
          <a:noFill/>
          <a:ln/>
        </p:spPr>
        <p:txBody>
          <a:bodyPr wrap="none" lIns="0" tIns="0" rIns="0" bIns="0" rtlCol="0" anchor="t"/>
          <a:lstStyle/>
          <a:p>
            <a:pPr marL="0" indent="0" algn="l">
              <a:lnSpc>
                <a:spcPts val="1400"/>
              </a:lnSpc>
              <a:buNone/>
            </a:pPr>
            <a:r>
              <a:rPr lang="en-US" sz="1100" b="1" dirty="0">
                <a:solidFill>
                  <a:srgbClr val="7068F4"/>
                </a:solidFill>
                <a:latin typeface="Barlow Bold" pitchFamily="34" charset="0"/>
                <a:ea typeface="Barlow Bold" pitchFamily="34" charset="-122"/>
                <a:cs typeface="Barlow Bold" pitchFamily="34" charset="-120"/>
              </a:rPr>
              <a:t>Python Code: Pie Chart Logic</a:t>
            </a:r>
            <a:endParaRPr lang="en-US" sz="1100" dirty="0"/>
          </a:p>
        </p:txBody>
      </p:sp>
      <p:sp>
        <p:nvSpPr>
          <p:cNvPr id="5" name="Shape 3"/>
          <p:cNvSpPr/>
          <p:nvPr/>
        </p:nvSpPr>
        <p:spPr>
          <a:xfrm>
            <a:off x="379095" y="1492807"/>
            <a:ext cx="13872210" cy="609780"/>
          </a:xfrm>
          <a:prstGeom prst="roundRect">
            <a:avLst>
              <a:gd name="adj" fmla="val 2970"/>
            </a:avLst>
          </a:prstGeom>
          <a:solidFill>
            <a:srgbClr val="E1E2E8"/>
          </a:solidFill>
          <a:ln/>
        </p:spPr>
      </p:sp>
      <p:sp>
        <p:nvSpPr>
          <p:cNvPr id="6" name="Shape 4"/>
          <p:cNvSpPr/>
          <p:nvPr/>
        </p:nvSpPr>
        <p:spPr>
          <a:xfrm>
            <a:off x="373737" y="1492807"/>
            <a:ext cx="13882926" cy="759738"/>
          </a:xfrm>
          <a:prstGeom prst="roundRect">
            <a:avLst>
              <a:gd name="adj" fmla="val 495"/>
            </a:avLst>
          </a:prstGeom>
          <a:solidFill>
            <a:srgbClr val="E1E2E8"/>
          </a:solidFill>
          <a:ln/>
        </p:spPr>
      </p:sp>
      <p:sp>
        <p:nvSpPr>
          <p:cNvPr id="7" name="Text 5"/>
          <p:cNvSpPr/>
          <p:nvPr/>
        </p:nvSpPr>
        <p:spPr>
          <a:xfrm>
            <a:off x="481965" y="1574006"/>
            <a:ext cx="13666470" cy="312039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highlight>
                  <a:srgbClr val="E1E2E8"/>
                </a:highlight>
                <a:latin typeface="Consolas" pitchFamily="34" charset="0"/>
                <a:ea typeface="Consolas" pitchFamily="34" charset="-122"/>
                <a:cs typeface="Consolas" pitchFamily="34" charset="-120"/>
              </a:rPr>
              <a:t>@app.callback(    Output(component_id='success-pie-chart', component_property='figure'),    Input(component_id='site-dropdown', component_property='value'))def get_pie_chart(entered_site):    if entered_site == 'ALL':        fig = px.pie(spacex_df,                     values='class',                     names='Launch Site',                     title='Total Success Launches by Site')        return fig    else:        filtered_df = spacex_df[spacex_df['Launch Site'] == entered_site]                fig = px.pie(filtered_df,                     names='class',                     title=f'Total Success Launches for site {entered_site}')        return fig</a:t>
            </a:r>
            <a:endParaRPr lang="en-US" sz="850" dirty="0"/>
          </a:p>
        </p:txBody>
      </p:sp>
      <p:sp>
        <p:nvSpPr>
          <p:cNvPr id="8" name="Text 6"/>
          <p:cNvSpPr/>
          <p:nvPr/>
        </p:nvSpPr>
        <p:spPr>
          <a:xfrm>
            <a:off x="379095" y="2374345"/>
            <a:ext cx="2172772" cy="178118"/>
          </a:xfrm>
          <a:prstGeom prst="rect">
            <a:avLst/>
          </a:prstGeom>
          <a:noFill/>
          <a:ln/>
        </p:spPr>
        <p:txBody>
          <a:bodyPr wrap="none" lIns="0" tIns="0" rIns="0" bIns="0" rtlCol="0" anchor="t"/>
          <a:lstStyle/>
          <a:p>
            <a:pPr marL="0" indent="0" algn="l">
              <a:lnSpc>
                <a:spcPts val="1400"/>
              </a:lnSpc>
              <a:buNone/>
            </a:pPr>
            <a:r>
              <a:rPr lang="en-US" sz="1100" b="1" dirty="0">
                <a:solidFill>
                  <a:srgbClr val="7068F4"/>
                </a:solidFill>
                <a:latin typeface="Barlow Bold" pitchFamily="34" charset="0"/>
                <a:ea typeface="Barlow Bold" pitchFamily="34" charset="-122"/>
                <a:cs typeface="Barlow Bold" pitchFamily="34" charset="-120"/>
              </a:rPr>
              <a:t>Examples of Interactive Pie Charts</a:t>
            </a:r>
            <a:endParaRPr lang="en-US" sz="1100" dirty="0"/>
          </a:p>
        </p:txBody>
      </p:sp>
      <p:pic>
        <p:nvPicPr>
          <p:cNvPr id="9" name="Image 0" descr="preencoded.png"/>
          <p:cNvPicPr>
            <a:picLocks noChangeAspect="1"/>
          </p:cNvPicPr>
          <p:nvPr/>
        </p:nvPicPr>
        <p:blipFill>
          <a:blip r:embed="rId3"/>
          <a:stretch>
            <a:fillRect/>
          </a:stretch>
        </p:blipFill>
        <p:spPr>
          <a:xfrm>
            <a:off x="1460809" y="2633663"/>
            <a:ext cx="3231804" cy="1997347"/>
          </a:xfrm>
          <a:prstGeom prst="rect">
            <a:avLst/>
          </a:prstGeom>
        </p:spPr>
      </p:pic>
      <p:pic>
        <p:nvPicPr>
          <p:cNvPr id="11" name="Image 1" descr="preencoded.png"/>
          <p:cNvPicPr>
            <a:picLocks noChangeAspect="1"/>
          </p:cNvPicPr>
          <p:nvPr/>
        </p:nvPicPr>
        <p:blipFill>
          <a:blip r:embed="rId4"/>
          <a:stretch>
            <a:fillRect/>
          </a:stretch>
        </p:blipFill>
        <p:spPr>
          <a:xfrm>
            <a:off x="5797658" y="2632533"/>
            <a:ext cx="3231804" cy="1997384"/>
          </a:xfrm>
          <a:prstGeom prst="rect">
            <a:avLst/>
          </a:prstGeom>
        </p:spPr>
      </p:pic>
      <p:sp>
        <p:nvSpPr>
          <p:cNvPr id="13" name="Text 9"/>
          <p:cNvSpPr/>
          <p:nvPr/>
        </p:nvSpPr>
        <p:spPr>
          <a:xfrm>
            <a:off x="385804" y="4950400"/>
            <a:ext cx="4666655"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Payload Range Slider &amp; Scatter Chart</a:t>
            </a:r>
            <a:endParaRPr lang="en-US" sz="2200" dirty="0"/>
          </a:p>
        </p:txBody>
      </p:sp>
      <p:sp>
        <p:nvSpPr>
          <p:cNvPr id="14" name="Text 10"/>
          <p:cNvSpPr/>
          <p:nvPr/>
        </p:nvSpPr>
        <p:spPr>
          <a:xfrm>
            <a:off x="379095" y="8730377"/>
            <a:ext cx="1387221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The dashboard further integrates a payload mass range slider and a scatter chart to visually explore the correlation between payload mass, launch outcome, and booster versions.</a:t>
            </a:r>
            <a:endParaRPr lang="en-US" sz="850" dirty="0"/>
          </a:p>
        </p:txBody>
      </p:sp>
      <p:sp>
        <p:nvSpPr>
          <p:cNvPr id="16" name="Shape 12"/>
          <p:cNvSpPr/>
          <p:nvPr/>
        </p:nvSpPr>
        <p:spPr>
          <a:xfrm>
            <a:off x="379095" y="9433679"/>
            <a:ext cx="6803946" cy="1375886"/>
          </a:xfrm>
          <a:prstGeom prst="roundRect">
            <a:avLst>
              <a:gd name="adj" fmla="val 7086"/>
            </a:avLst>
          </a:prstGeom>
          <a:solidFill>
            <a:srgbClr val="E1E2E8"/>
          </a:solidFill>
          <a:ln/>
        </p:spPr>
      </p:sp>
      <p:sp>
        <p:nvSpPr>
          <p:cNvPr id="17" name="Shape 13"/>
          <p:cNvSpPr/>
          <p:nvPr/>
        </p:nvSpPr>
        <p:spPr>
          <a:xfrm>
            <a:off x="373737" y="9433679"/>
            <a:ext cx="6814661" cy="1375886"/>
          </a:xfrm>
          <a:prstGeom prst="roundRect">
            <a:avLst>
              <a:gd name="adj" fmla="val 1181"/>
            </a:avLst>
          </a:prstGeom>
          <a:solidFill>
            <a:srgbClr val="E1E2E8"/>
          </a:solidFill>
          <a:ln/>
        </p:spPr>
      </p:sp>
      <p:sp>
        <p:nvSpPr>
          <p:cNvPr id="18" name="Text 14"/>
          <p:cNvSpPr/>
          <p:nvPr/>
        </p:nvSpPr>
        <p:spPr>
          <a:xfrm>
            <a:off x="385804" y="5531825"/>
            <a:ext cx="2798460" cy="1976494"/>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highlight>
                  <a:srgbClr val="E1E2E8"/>
                </a:highlight>
                <a:latin typeface="Consolas" pitchFamily="34" charset="0"/>
                <a:ea typeface="Consolas" pitchFamily="34" charset="-122"/>
                <a:cs typeface="Consolas" pitchFamily="34" charset="-120"/>
              </a:rPr>
              <a:t>dcc.RangeSlider(id='payload-slider',                                    min=0, max=10000, step=1000,                                    marks={0: '0', 2500: '2500', 5000: '5000', 7500: '7500', 10000: '10000'},                                    value=[min_payload, max_payload]                                ),html.Div(dcc.Graph(id='success-payload-scatter-chart')),                                ])</a:t>
            </a:r>
            <a:endParaRPr lang="en-US" sz="850" dirty="0"/>
          </a:p>
        </p:txBody>
      </p:sp>
      <p:sp>
        <p:nvSpPr>
          <p:cNvPr id="19" name="Text 15"/>
          <p:cNvSpPr/>
          <p:nvPr/>
        </p:nvSpPr>
        <p:spPr>
          <a:xfrm>
            <a:off x="7454979" y="9122926"/>
            <a:ext cx="6803946" cy="346710"/>
          </a:xfrm>
          <a:prstGeom prst="rect">
            <a:avLst/>
          </a:prstGeom>
          <a:noFill/>
          <a:ln/>
        </p:spPr>
        <p:txBody>
          <a:bodyPr wrap="squar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This code defines the interactive range slider for selecting payload mass and sets up the area where the scatter chart will be displayed. Users can adjust the range to focus on specific payload categories.</a:t>
            </a:r>
            <a:endParaRPr lang="en-US" sz="850" dirty="0"/>
          </a:p>
        </p:txBody>
      </p:sp>
      <p:pic>
        <p:nvPicPr>
          <p:cNvPr id="20" name="Image 2" descr="preencoded.png"/>
          <p:cNvPicPr>
            <a:picLocks noChangeAspect="1"/>
          </p:cNvPicPr>
          <p:nvPr/>
        </p:nvPicPr>
        <p:blipFill>
          <a:blip r:embed="rId5"/>
          <a:stretch>
            <a:fillRect/>
          </a:stretch>
        </p:blipFill>
        <p:spPr>
          <a:xfrm>
            <a:off x="5797658" y="5367200"/>
            <a:ext cx="6803946" cy="2474476"/>
          </a:xfrm>
          <a:prstGeom prst="rect">
            <a:avLst/>
          </a:prstGeom>
        </p:spPr>
      </p:pic>
      <p:sp>
        <p:nvSpPr>
          <p:cNvPr id="21" name="Rectangle 20">
            <a:extLst>
              <a:ext uri="{FF2B5EF4-FFF2-40B4-BE49-F238E27FC236}">
                <a16:creationId xmlns:a16="http://schemas.microsoft.com/office/drawing/2014/main" id="{E9B1B5A7-8C11-C08E-CD19-C48990F33C09}"/>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58309" y="1730573"/>
            <a:ext cx="7863602"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Fine-Tuning with GridSearchCV</a:t>
            </a:r>
            <a:endParaRPr lang="en-US" sz="4450" dirty="0"/>
          </a:p>
        </p:txBody>
      </p:sp>
      <p:sp>
        <p:nvSpPr>
          <p:cNvPr id="3" name="Text 1"/>
          <p:cNvSpPr/>
          <p:nvPr/>
        </p:nvSpPr>
        <p:spPr>
          <a:xfrm>
            <a:off x="758309" y="287655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To optimize the performance of our classification models, we employed GridSearchCV, a powerful technique for systematically searching for the best hyperparameters.</a:t>
            </a:r>
            <a:endParaRPr lang="en-US" sz="1700" dirty="0"/>
          </a:p>
        </p:txBody>
      </p:sp>
      <p:pic>
        <p:nvPicPr>
          <p:cNvPr id="4" name="Image 0" descr="preencoded.png"/>
          <p:cNvPicPr>
            <a:picLocks noChangeAspect="1"/>
          </p:cNvPicPr>
          <p:nvPr/>
        </p:nvPicPr>
        <p:blipFill>
          <a:blip r:embed="rId3"/>
          <a:stretch>
            <a:fillRect/>
          </a:stretch>
        </p:blipFill>
        <p:spPr>
          <a:xfrm>
            <a:off x="758309" y="3813691"/>
            <a:ext cx="541615" cy="541615"/>
          </a:xfrm>
          <a:prstGeom prst="rect">
            <a:avLst/>
          </a:prstGeom>
        </p:spPr>
      </p:pic>
      <p:sp>
        <p:nvSpPr>
          <p:cNvPr id="5" name="Text 2"/>
          <p:cNvSpPr/>
          <p:nvPr/>
        </p:nvSpPr>
        <p:spPr>
          <a:xfrm>
            <a:off x="758309" y="4626054"/>
            <a:ext cx="3082171"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Automated Optimization</a:t>
            </a:r>
            <a:endParaRPr lang="en-US" sz="2200" dirty="0"/>
          </a:p>
        </p:txBody>
      </p:sp>
      <p:sp>
        <p:nvSpPr>
          <p:cNvPr id="6" name="Text 3"/>
          <p:cNvSpPr/>
          <p:nvPr/>
        </p:nvSpPr>
        <p:spPr>
          <a:xfrm>
            <a:off x="758309" y="5112187"/>
            <a:ext cx="4190762"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GridSearchCV automates the process of finding the best combination of hyperparameters, eliminating manual trial-and-error.</a:t>
            </a:r>
            <a:endParaRPr lang="en-US" sz="1700" dirty="0"/>
          </a:p>
        </p:txBody>
      </p:sp>
      <p:pic>
        <p:nvPicPr>
          <p:cNvPr id="7" name="Image 1" descr="preencoded.png"/>
          <p:cNvPicPr>
            <a:picLocks noChangeAspect="1"/>
          </p:cNvPicPr>
          <p:nvPr/>
        </p:nvPicPr>
        <p:blipFill>
          <a:blip r:embed="rId4"/>
          <a:stretch>
            <a:fillRect/>
          </a:stretch>
        </p:blipFill>
        <p:spPr>
          <a:xfrm>
            <a:off x="5219819" y="3813691"/>
            <a:ext cx="541615" cy="541615"/>
          </a:xfrm>
          <a:prstGeom prst="rect">
            <a:avLst/>
          </a:prstGeom>
        </p:spPr>
      </p:pic>
      <p:sp>
        <p:nvSpPr>
          <p:cNvPr id="8" name="Text 4"/>
          <p:cNvSpPr/>
          <p:nvPr/>
        </p:nvSpPr>
        <p:spPr>
          <a:xfrm>
            <a:off x="5219819" y="462605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Exhaustive Search</a:t>
            </a:r>
            <a:endParaRPr lang="en-US" sz="2200" dirty="0"/>
          </a:p>
        </p:txBody>
      </p:sp>
      <p:sp>
        <p:nvSpPr>
          <p:cNvPr id="9" name="Text 5"/>
          <p:cNvSpPr/>
          <p:nvPr/>
        </p:nvSpPr>
        <p:spPr>
          <a:xfrm>
            <a:off x="5219819" y="5112187"/>
            <a:ext cx="419076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It thoroughly explores a defined range of hyperparameter values, ensuring no optimal combination is overlooked.</a:t>
            </a:r>
            <a:endParaRPr lang="en-US" sz="1700" dirty="0"/>
          </a:p>
        </p:txBody>
      </p:sp>
      <p:pic>
        <p:nvPicPr>
          <p:cNvPr id="10" name="Image 2" descr="preencoded.png"/>
          <p:cNvPicPr>
            <a:picLocks noChangeAspect="1"/>
          </p:cNvPicPr>
          <p:nvPr/>
        </p:nvPicPr>
        <p:blipFill>
          <a:blip r:embed="rId5"/>
          <a:stretch>
            <a:fillRect/>
          </a:stretch>
        </p:blipFill>
        <p:spPr>
          <a:xfrm>
            <a:off x="9681329" y="3813691"/>
            <a:ext cx="541615" cy="541615"/>
          </a:xfrm>
          <a:prstGeom prst="rect">
            <a:avLst/>
          </a:prstGeom>
        </p:spPr>
      </p:pic>
      <p:sp>
        <p:nvSpPr>
          <p:cNvPr id="11" name="Text 6"/>
          <p:cNvSpPr/>
          <p:nvPr/>
        </p:nvSpPr>
        <p:spPr>
          <a:xfrm>
            <a:off x="9681329" y="4626054"/>
            <a:ext cx="2957274"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Enhanced Performance</a:t>
            </a:r>
            <a:endParaRPr lang="en-US" sz="2200" dirty="0"/>
          </a:p>
        </p:txBody>
      </p:sp>
      <p:sp>
        <p:nvSpPr>
          <p:cNvPr id="12" name="Text 7"/>
          <p:cNvSpPr/>
          <p:nvPr/>
        </p:nvSpPr>
        <p:spPr>
          <a:xfrm>
            <a:off x="9681329" y="5112187"/>
            <a:ext cx="4190762"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By identifying the ideal parameters, GridSearchCV significantly improves model accuracy and generalization capabilities on unseen data.</a:t>
            </a:r>
            <a:endParaRPr lang="en-US" sz="1700" dirty="0"/>
          </a:p>
        </p:txBody>
      </p:sp>
      <p:sp>
        <p:nvSpPr>
          <p:cNvPr id="13" name="Rectangle 12">
            <a:extLst>
              <a:ext uri="{FF2B5EF4-FFF2-40B4-BE49-F238E27FC236}">
                <a16:creationId xmlns:a16="http://schemas.microsoft.com/office/drawing/2014/main" id="{08D06BB1-5479-3D59-DDE5-247847EAF25E}"/>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58309" y="1703427"/>
            <a:ext cx="12255460"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Logistic Regression: A Foundation for Prediction</a:t>
            </a:r>
            <a:endParaRPr lang="en-US" sz="4450" dirty="0"/>
          </a:p>
        </p:txBody>
      </p:sp>
      <p:sp>
        <p:nvSpPr>
          <p:cNvPr id="3" name="Text 1"/>
          <p:cNvSpPr/>
          <p:nvPr/>
        </p:nvSpPr>
        <p:spPr>
          <a:xfrm>
            <a:off x="758309" y="2849404"/>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As a foundational classification algorithm, Logistic Regression provided an essential baseline for predicting Falcon 9 landing success, offering interpretability and a robust starting point for our analysis.</a:t>
            </a:r>
            <a:endParaRPr lang="en-US" sz="1700" dirty="0"/>
          </a:p>
        </p:txBody>
      </p:sp>
      <p:sp>
        <p:nvSpPr>
          <p:cNvPr id="4" name="Text 2"/>
          <p:cNvSpPr/>
          <p:nvPr/>
        </p:nvSpPr>
        <p:spPr>
          <a:xfrm>
            <a:off x="758309" y="386774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How it Works</a:t>
            </a:r>
            <a:endParaRPr lang="en-US" sz="2200" dirty="0"/>
          </a:p>
        </p:txBody>
      </p:sp>
      <p:sp>
        <p:nvSpPr>
          <p:cNvPr id="5" name="Text 3"/>
          <p:cNvSpPr/>
          <p:nvPr/>
        </p:nvSpPr>
        <p:spPr>
          <a:xfrm>
            <a:off x="758309" y="4548902"/>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Logistic Regression models the probability of a binary outcome (success/failure) using a sigmoid function. This function transforms any real-valued input into a probability between 0 and 1, making it ideal for classification tasks like predicting landing outcomes.</a:t>
            </a:r>
            <a:endParaRPr lang="en-US" sz="1700" dirty="0"/>
          </a:p>
        </p:txBody>
      </p:sp>
      <p:sp>
        <p:nvSpPr>
          <p:cNvPr id="6" name="Text 4"/>
          <p:cNvSpPr/>
          <p:nvPr/>
        </p:nvSpPr>
        <p:spPr>
          <a:xfrm>
            <a:off x="758309" y="583275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It's particularly valuable for its simplicity and the ability to interpret the impact of each feature on the prediction probability.</a:t>
            </a:r>
            <a:endParaRPr lang="en-US" sz="1700" dirty="0"/>
          </a:p>
        </p:txBody>
      </p:sp>
      <p:sp>
        <p:nvSpPr>
          <p:cNvPr id="7" name="Rectangle 6">
            <a:extLst>
              <a:ext uri="{FF2B5EF4-FFF2-40B4-BE49-F238E27FC236}">
                <a16:creationId xmlns:a16="http://schemas.microsoft.com/office/drawing/2014/main" id="{E8DE1783-3F86-FCA3-E88B-66956B03D36B}"/>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58309" y="1347073"/>
            <a:ext cx="13113782" cy="1425416"/>
          </a:xfrm>
          <a:prstGeom prst="rect">
            <a:avLst/>
          </a:prstGeom>
          <a:noFill/>
          <a:ln/>
        </p:spPr>
        <p:txBody>
          <a:bodyPr wrap="squar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Support Vector Machine (SVM): Advanced Classification</a:t>
            </a:r>
            <a:endParaRPr lang="en-US" sz="4450" dirty="0"/>
          </a:p>
        </p:txBody>
      </p:sp>
      <p:sp>
        <p:nvSpPr>
          <p:cNvPr id="3" name="Text 1"/>
          <p:cNvSpPr/>
          <p:nvPr/>
        </p:nvSpPr>
        <p:spPr>
          <a:xfrm>
            <a:off x="758309" y="3205758"/>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 powerful algorithm for classification, Support Vector Machines (SVMs) are adept at finding the optimal boundary to separate data points, especially in high-dimensional spaces.</a:t>
            </a:r>
            <a:endParaRPr lang="en-US" sz="1700" dirty="0"/>
          </a:p>
        </p:txBody>
      </p:sp>
      <p:sp>
        <p:nvSpPr>
          <p:cNvPr id="4" name="Text 2"/>
          <p:cNvSpPr/>
          <p:nvPr/>
        </p:nvSpPr>
        <p:spPr>
          <a:xfrm>
            <a:off x="758309" y="4224099"/>
            <a:ext cx="3400544"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The Hyperplane and Margin</a:t>
            </a:r>
            <a:endParaRPr lang="en-US" sz="2200" dirty="0"/>
          </a:p>
        </p:txBody>
      </p:sp>
      <p:sp>
        <p:nvSpPr>
          <p:cNvPr id="5" name="Text 3"/>
          <p:cNvSpPr/>
          <p:nvPr/>
        </p:nvSpPr>
        <p:spPr>
          <a:xfrm>
            <a:off x="758309" y="4905256"/>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SVM works by constructing a hyperplane in a high-dimensional space that best separates different classes. The goal is to find the hyperplane with the largest margin—the distance between the hyperplane and the nearest data point from any class. A larger margin reduces the generalization error of the classifier.</a:t>
            </a:r>
            <a:endParaRPr lang="en-US" sz="1700" dirty="0"/>
          </a:p>
        </p:txBody>
      </p:sp>
      <p:sp>
        <p:nvSpPr>
          <p:cNvPr id="6" name="Text 4"/>
          <p:cNvSpPr/>
          <p:nvPr/>
        </p:nvSpPr>
        <p:spPr>
          <a:xfrm>
            <a:off x="758309" y="6189107"/>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approach makes SVM highly effective for complex, non-linear datasets, often leveraging "kernel tricks" to transform data into higher dimensions where separation becomes more feasible.</a:t>
            </a:r>
            <a:endParaRPr lang="en-US" sz="1700" dirty="0"/>
          </a:p>
        </p:txBody>
      </p:sp>
      <p:sp>
        <p:nvSpPr>
          <p:cNvPr id="7" name="Rectangle 6">
            <a:extLst>
              <a:ext uri="{FF2B5EF4-FFF2-40B4-BE49-F238E27FC236}">
                <a16:creationId xmlns:a16="http://schemas.microsoft.com/office/drawing/2014/main" id="{62986AF6-396A-8456-F5DD-421A05791193}"/>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58309" y="1703427"/>
            <a:ext cx="11616333"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Decision Trees: Navigating Data for Prediction</a:t>
            </a:r>
            <a:endParaRPr lang="en-US" sz="4450" dirty="0"/>
          </a:p>
        </p:txBody>
      </p:sp>
      <p:sp>
        <p:nvSpPr>
          <p:cNvPr id="3" name="Text 1"/>
          <p:cNvSpPr/>
          <p:nvPr/>
        </p:nvSpPr>
        <p:spPr>
          <a:xfrm>
            <a:off x="758309" y="2849404"/>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Decision Trees offer an intuitive approach to classification, mimicking human decision-making by splitting data based on feature values until a clear outcome is reached.</a:t>
            </a:r>
            <a:endParaRPr lang="en-US" sz="1700" dirty="0"/>
          </a:p>
        </p:txBody>
      </p:sp>
      <p:sp>
        <p:nvSpPr>
          <p:cNvPr id="4" name="Text 2"/>
          <p:cNvSpPr/>
          <p:nvPr/>
        </p:nvSpPr>
        <p:spPr>
          <a:xfrm>
            <a:off x="758309" y="386774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How it Works</a:t>
            </a:r>
            <a:endParaRPr lang="en-US" sz="2200" dirty="0"/>
          </a:p>
        </p:txBody>
      </p:sp>
      <p:sp>
        <p:nvSpPr>
          <p:cNvPr id="5" name="Text 3"/>
          <p:cNvSpPr/>
          <p:nvPr/>
        </p:nvSpPr>
        <p:spPr>
          <a:xfrm>
            <a:off x="758309" y="4548902"/>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Decision Trees classify data by recursively partitioning it into subsets. At each node, the algorithm chooses the best feature to split the data, aiming to maximize the homogeneity of the resulting subsets. This process creates a tree-like structure, leading to a decision at each leaf node.</a:t>
            </a:r>
            <a:endParaRPr lang="en-US" sz="1700" dirty="0"/>
          </a:p>
        </p:txBody>
      </p:sp>
      <p:sp>
        <p:nvSpPr>
          <p:cNvPr id="6" name="Text 4"/>
          <p:cNvSpPr/>
          <p:nvPr/>
        </p:nvSpPr>
        <p:spPr>
          <a:xfrm>
            <a:off x="758309" y="583275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Their interpretability makes them powerful for understanding the logic behind predictions, allowing for clear visualization of the classification rules.</a:t>
            </a:r>
            <a:endParaRPr lang="en-US" sz="1700" dirty="0"/>
          </a:p>
        </p:txBody>
      </p:sp>
      <p:sp>
        <p:nvSpPr>
          <p:cNvPr id="7" name="Rectangle 6">
            <a:extLst>
              <a:ext uri="{FF2B5EF4-FFF2-40B4-BE49-F238E27FC236}">
                <a16:creationId xmlns:a16="http://schemas.microsoft.com/office/drawing/2014/main" id="{364C7D8A-37DD-EC85-06BB-DB582110A960}"/>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58309" y="1347073"/>
            <a:ext cx="13113782" cy="1425416"/>
          </a:xfrm>
          <a:prstGeom prst="rect">
            <a:avLst/>
          </a:prstGeom>
          <a:noFill/>
          <a:ln/>
        </p:spPr>
        <p:txBody>
          <a:bodyPr wrap="squar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K-Nearest Neighbors (KNN): Proximity for Prediction</a:t>
            </a:r>
            <a:endParaRPr lang="en-US" sz="4450" dirty="0"/>
          </a:p>
        </p:txBody>
      </p:sp>
      <p:sp>
        <p:nvSpPr>
          <p:cNvPr id="3" name="Text 1"/>
          <p:cNvSpPr/>
          <p:nvPr/>
        </p:nvSpPr>
        <p:spPr>
          <a:xfrm>
            <a:off x="758309" y="3205758"/>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K-Nearest Neighbors (KNN) is a versatile, non-parametric algorithm that classifies new data points based on their similarity to existing data.</a:t>
            </a:r>
            <a:endParaRPr lang="en-US" sz="1700" dirty="0"/>
          </a:p>
        </p:txBody>
      </p:sp>
      <p:sp>
        <p:nvSpPr>
          <p:cNvPr id="4" name="Text 2"/>
          <p:cNvSpPr/>
          <p:nvPr/>
        </p:nvSpPr>
        <p:spPr>
          <a:xfrm>
            <a:off x="758309" y="422409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How it Works</a:t>
            </a:r>
            <a:endParaRPr lang="en-US" sz="2200" dirty="0"/>
          </a:p>
        </p:txBody>
      </p:sp>
      <p:sp>
        <p:nvSpPr>
          <p:cNvPr id="5" name="Text 3"/>
          <p:cNvSpPr/>
          <p:nvPr/>
        </p:nvSpPr>
        <p:spPr>
          <a:xfrm>
            <a:off x="758309" y="4905256"/>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KNN classifies a new observation by finding the 'K' closest data points in the training set. The new observation is then assigned the class that is most common among these 'K' neighbors. Proximity is typically determined by distance metrics like Euclidean distance.</a:t>
            </a:r>
            <a:endParaRPr lang="en-US" sz="1700" dirty="0"/>
          </a:p>
        </p:txBody>
      </p:sp>
      <p:sp>
        <p:nvSpPr>
          <p:cNvPr id="6" name="Text 4"/>
          <p:cNvSpPr/>
          <p:nvPr/>
        </p:nvSpPr>
        <p:spPr>
          <a:xfrm>
            <a:off x="758309" y="6189107"/>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approach makes KNN intuitive and effective for complex decision boundaries, though sensitive to feature scaling and the choice of 'K'.</a:t>
            </a:r>
            <a:endParaRPr lang="en-US" sz="1700" dirty="0"/>
          </a:p>
        </p:txBody>
      </p:sp>
      <p:sp>
        <p:nvSpPr>
          <p:cNvPr id="7" name="Rectangle 6">
            <a:extLst>
              <a:ext uri="{FF2B5EF4-FFF2-40B4-BE49-F238E27FC236}">
                <a16:creationId xmlns:a16="http://schemas.microsoft.com/office/drawing/2014/main" id="{B1DBCF66-798F-72B0-4EA1-E317BEAA9289}"/>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58309" y="869275"/>
            <a:ext cx="6826687"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Predictive Analysis Results</a:t>
            </a:r>
            <a:endParaRPr lang="en-US" sz="4450" dirty="0"/>
          </a:p>
        </p:txBody>
      </p:sp>
      <p:sp>
        <p:nvSpPr>
          <p:cNvPr id="3" name="Text 1"/>
          <p:cNvSpPr/>
          <p:nvPr/>
        </p:nvSpPr>
        <p:spPr>
          <a:xfrm>
            <a:off x="758309" y="2015252"/>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Our model comparison highlights the varying performance of different classification algorithms in predicting Falcon 9 landing success.</a:t>
            </a:r>
            <a:endParaRPr lang="en-US" sz="1700" dirty="0"/>
          </a:p>
        </p:txBody>
      </p:sp>
      <p:sp>
        <p:nvSpPr>
          <p:cNvPr id="4" name="Shape 2"/>
          <p:cNvSpPr/>
          <p:nvPr/>
        </p:nvSpPr>
        <p:spPr>
          <a:xfrm>
            <a:off x="758309" y="2952393"/>
            <a:ext cx="13113782" cy="3123962"/>
          </a:xfrm>
          <a:prstGeom prst="roundRect">
            <a:avLst>
              <a:gd name="adj" fmla="val 6242"/>
            </a:avLst>
          </a:prstGeom>
          <a:noFill/>
          <a:ln w="7620">
            <a:solidFill>
              <a:srgbClr val="000000">
                <a:alpha val="8000"/>
              </a:srgbClr>
            </a:solidFill>
            <a:prstDash val="solid"/>
          </a:ln>
        </p:spPr>
      </p:sp>
      <p:sp>
        <p:nvSpPr>
          <p:cNvPr id="5" name="Shape 3"/>
          <p:cNvSpPr/>
          <p:nvPr/>
        </p:nvSpPr>
        <p:spPr>
          <a:xfrm>
            <a:off x="765929" y="2960013"/>
            <a:ext cx="13098542" cy="621744"/>
          </a:xfrm>
          <a:prstGeom prst="rect">
            <a:avLst/>
          </a:prstGeom>
          <a:solidFill>
            <a:srgbClr val="FFFFFF">
              <a:alpha val="4000"/>
            </a:srgbClr>
          </a:solidFill>
          <a:ln/>
        </p:spPr>
      </p:sp>
      <p:sp>
        <p:nvSpPr>
          <p:cNvPr id="6" name="Text 4"/>
          <p:cNvSpPr/>
          <p:nvPr/>
        </p:nvSpPr>
        <p:spPr>
          <a:xfrm>
            <a:off x="982504" y="3097530"/>
            <a:ext cx="6112312" cy="346710"/>
          </a:xfrm>
          <a:prstGeom prst="rect">
            <a:avLst/>
          </a:prstGeom>
          <a:noFill/>
          <a:ln/>
        </p:spPr>
        <p:txBody>
          <a:bodyPr wrap="none" lIns="0" tIns="0" rIns="0" bIns="0" rtlCol="0" anchor="t"/>
          <a:lstStyle/>
          <a:p>
            <a:pPr marL="0" indent="0" algn="l">
              <a:lnSpc>
                <a:spcPts val="2700"/>
              </a:lnSpc>
              <a:buNone/>
            </a:pPr>
            <a:r>
              <a:rPr lang="en-US" sz="1700" b="1" dirty="0">
                <a:solidFill>
                  <a:srgbClr val="272525"/>
                </a:solidFill>
                <a:latin typeface="Montserrat" pitchFamily="34" charset="0"/>
                <a:ea typeface="Montserrat" pitchFamily="34" charset="-122"/>
                <a:cs typeface="Montserrat" pitchFamily="34" charset="-120"/>
              </a:rPr>
              <a:t>Model</a:t>
            </a:r>
            <a:endParaRPr lang="en-US" sz="1700" dirty="0"/>
          </a:p>
        </p:txBody>
      </p:sp>
      <p:sp>
        <p:nvSpPr>
          <p:cNvPr id="7" name="Text 5"/>
          <p:cNvSpPr/>
          <p:nvPr/>
        </p:nvSpPr>
        <p:spPr>
          <a:xfrm>
            <a:off x="7535585" y="3097530"/>
            <a:ext cx="6112312" cy="346710"/>
          </a:xfrm>
          <a:prstGeom prst="rect">
            <a:avLst/>
          </a:prstGeom>
          <a:noFill/>
          <a:ln/>
        </p:spPr>
        <p:txBody>
          <a:bodyPr wrap="none" lIns="0" tIns="0" rIns="0" bIns="0" rtlCol="0" anchor="t"/>
          <a:lstStyle/>
          <a:p>
            <a:pPr marL="0" indent="0" algn="l">
              <a:lnSpc>
                <a:spcPts val="2700"/>
              </a:lnSpc>
              <a:buNone/>
            </a:pPr>
            <a:r>
              <a:rPr lang="en-US" sz="1700" b="1" dirty="0">
                <a:solidFill>
                  <a:srgbClr val="272525"/>
                </a:solidFill>
                <a:latin typeface="Montserrat" pitchFamily="34" charset="0"/>
                <a:ea typeface="Montserrat" pitchFamily="34" charset="-122"/>
                <a:cs typeface="Montserrat" pitchFamily="34" charset="-120"/>
              </a:rPr>
              <a:t>Accuracy</a:t>
            </a:r>
            <a:endParaRPr lang="en-US" sz="1700" dirty="0"/>
          </a:p>
        </p:txBody>
      </p:sp>
      <p:sp>
        <p:nvSpPr>
          <p:cNvPr id="8" name="Shape 6"/>
          <p:cNvSpPr/>
          <p:nvPr/>
        </p:nvSpPr>
        <p:spPr>
          <a:xfrm>
            <a:off x="765929" y="3581757"/>
            <a:ext cx="13098542" cy="621744"/>
          </a:xfrm>
          <a:prstGeom prst="rect">
            <a:avLst/>
          </a:prstGeom>
          <a:solidFill>
            <a:srgbClr val="000000">
              <a:alpha val="4000"/>
            </a:srgbClr>
          </a:solidFill>
          <a:ln/>
        </p:spPr>
      </p:sp>
      <p:sp>
        <p:nvSpPr>
          <p:cNvPr id="9" name="Text 7"/>
          <p:cNvSpPr/>
          <p:nvPr/>
        </p:nvSpPr>
        <p:spPr>
          <a:xfrm>
            <a:off x="982504" y="3719274"/>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Logistic Regression</a:t>
            </a:r>
            <a:endParaRPr lang="en-US" sz="1700" dirty="0"/>
          </a:p>
        </p:txBody>
      </p:sp>
      <p:sp>
        <p:nvSpPr>
          <p:cNvPr id="10" name="Text 8"/>
          <p:cNvSpPr/>
          <p:nvPr/>
        </p:nvSpPr>
        <p:spPr>
          <a:xfrm>
            <a:off x="7535585" y="3719274"/>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0.833</a:t>
            </a:r>
            <a:endParaRPr lang="en-US" sz="1700" dirty="0"/>
          </a:p>
        </p:txBody>
      </p:sp>
      <p:sp>
        <p:nvSpPr>
          <p:cNvPr id="11" name="Shape 9"/>
          <p:cNvSpPr/>
          <p:nvPr/>
        </p:nvSpPr>
        <p:spPr>
          <a:xfrm>
            <a:off x="765929" y="4203502"/>
            <a:ext cx="13098542" cy="621744"/>
          </a:xfrm>
          <a:prstGeom prst="rect">
            <a:avLst/>
          </a:prstGeom>
          <a:solidFill>
            <a:srgbClr val="FFFFFF">
              <a:alpha val="4000"/>
            </a:srgbClr>
          </a:solidFill>
          <a:ln/>
        </p:spPr>
      </p:sp>
      <p:sp>
        <p:nvSpPr>
          <p:cNvPr id="12" name="Text 10"/>
          <p:cNvSpPr/>
          <p:nvPr/>
        </p:nvSpPr>
        <p:spPr>
          <a:xfrm>
            <a:off x="982504" y="4341019"/>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Support Vector Machine</a:t>
            </a:r>
            <a:endParaRPr lang="en-US" sz="1700" dirty="0"/>
          </a:p>
        </p:txBody>
      </p:sp>
      <p:sp>
        <p:nvSpPr>
          <p:cNvPr id="13" name="Text 11"/>
          <p:cNvSpPr/>
          <p:nvPr/>
        </p:nvSpPr>
        <p:spPr>
          <a:xfrm>
            <a:off x="7535585" y="4341019"/>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0.833</a:t>
            </a:r>
            <a:endParaRPr lang="en-US" sz="1700" dirty="0"/>
          </a:p>
        </p:txBody>
      </p:sp>
      <p:sp>
        <p:nvSpPr>
          <p:cNvPr id="14" name="Shape 12"/>
          <p:cNvSpPr/>
          <p:nvPr/>
        </p:nvSpPr>
        <p:spPr>
          <a:xfrm>
            <a:off x="765929" y="4825246"/>
            <a:ext cx="13098542" cy="621744"/>
          </a:xfrm>
          <a:prstGeom prst="rect">
            <a:avLst/>
          </a:prstGeom>
          <a:solidFill>
            <a:srgbClr val="000000">
              <a:alpha val="4000"/>
            </a:srgbClr>
          </a:solidFill>
          <a:ln/>
        </p:spPr>
      </p:sp>
      <p:sp>
        <p:nvSpPr>
          <p:cNvPr id="15" name="Text 13"/>
          <p:cNvSpPr/>
          <p:nvPr/>
        </p:nvSpPr>
        <p:spPr>
          <a:xfrm>
            <a:off x="982504" y="4962763"/>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Decision Tree</a:t>
            </a:r>
            <a:endParaRPr lang="en-US" sz="1700" dirty="0"/>
          </a:p>
        </p:txBody>
      </p:sp>
      <p:sp>
        <p:nvSpPr>
          <p:cNvPr id="16" name="Text 14"/>
          <p:cNvSpPr/>
          <p:nvPr/>
        </p:nvSpPr>
        <p:spPr>
          <a:xfrm>
            <a:off x="7535585" y="4962763"/>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0.833</a:t>
            </a:r>
            <a:endParaRPr lang="en-US" sz="1700" dirty="0"/>
          </a:p>
        </p:txBody>
      </p:sp>
      <p:sp>
        <p:nvSpPr>
          <p:cNvPr id="17" name="Shape 15"/>
          <p:cNvSpPr/>
          <p:nvPr/>
        </p:nvSpPr>
        <p:spPr>
          <a:xfrm>
            <a:off x="765929" y="5446990"/>
            <a:ext cx="13098542" cy="621744"/>
          </a:xfrm>
          <a:prstGeom prst="rect">
            <a:avLst/>
          </a:prstGeom>
          <a:solidFill>
            <a:srgbClr val="FFFFFF">
              <a:alpha val="4000"/>
            </a:srgbClr>
          </a:solidFill>
          <a:ln/>
        </p:spPr>
      </p:sp>
      <p:sp>
        <p:nvSpPr>
          <p:cNvPr id="18" name="Text 16"/>
          <p:cNvSpPr/>
          <p:nvPr/>
        </p:nvSpPr>
        <p:spPr>
          <a:xfrm>
            <a:off x="982504" y="5584507"/>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K-Nearest Neighbors</a:t>
            </a:r>
            <a:endParaRPr lang="en-US" sz="1700" dirty="0"/>
          </a:p>
        </p:txBody>
      </p:sp>
      <p:sp>
        <p:nvSpPr>
          <p:cNvPr id="19" name="Text 17"/>
          <p:cNvSpPr/>
          <p:nvPr/>
        </p:nvSpPr>
        <p:spPr>
          <a:xfrm>
            <a:off x="7535585" y="5584507"/>
            <a:ext cx="61123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0.833</a:t>
            </a:r>
            <a:endParaRPr lang="en-US" sz="1700" dirty="0"/>
          </a:p>
        </p:txBody>
      </p:sp>
      <p:sp>
        <p:nvSpPr>
          <p:cNvPr id="20" name="Text 18"/>
          <p:cNvSpPr/>
          <p:nvPr/>
        </p:nvSpPr>
        <p:spPr>
          <a:xfrm>
            <a:off x="758309" y="6320076"/>
            <a:ext cx="13113782" cy="1040130"/>
          </a:xfrm>
          <a:prstGeom prst="rect">
            <a:avLst/>
          </a:prstGeom>
          <a:noFill/>
          <a:ln/>
        </p:spPr>
        <p:txBody>
          <a:bodyPr wrap="square" lIns="0" tIns="0" rIns="0" bIns="0" rtlCol="0" anchor="t"/>
          <a:lstStyle/>
          <a:p>
            <a:pPr marL="0" indent="0" algn="l">
              <a:lnSpc>
                <a:spcPts val="2700"/>
              </a:lnSpc>
              <a:buNone/>
            </a:pPr>
            <a:r>
              <a:rPr lang="en-US" sz="1700" b="1" dirty="0">
                <a:solidFill>
                  <a:srgbClr val="272525"/>
                </a:solidFill>
                <a:latin typeface="Montserrat" pitchFamily="34" charset="0"/>
                <a:ea typeface="Montserrat" pitchFamily="34" charset="-122"/>
                <a:cs typeface="Montserrat" pitchFamily="34" charset="-120"/>
              </a:rPr>
              <a:t>Key Takeaway:</a:t>
            </a:r>
            <a:r>
              <a:rPr lang="en-US" sz="1700" dirty="0">
                <a:solidFill>
                  <a:srgbClr val="272525"/>
                </a:solidFill>
                <a:latin typeface="Montserrat" pitchFamily="34" charset="0"/>
                <a:ea typeface="Montserrat" pitchFamily="34" charset="-122"/>
                <a:cs typeface="Montserrat" pitchFamily="34" charset="-120"/>
              </a:rPr>
              <a:t> All evaluated models—Logistic Regression, SVM, Decision Tree, and KNN—achieved a high accuracy of 0.833 in predicting Falcon 9 landing success, underscoring the feasibility of robust predictive analytics for SpaceX's operations.</a:t>
            </a:r>
            <a:endParaRPr lang="en-US" sz="1700" dirty="0"/>
          </a:p>
        </p:txBody>
      </p:sp>
      <p:sp>
        <p:nvSpPr>
          <p:cNvPr id="21" name="Rectangle 20">
            <a:extLst>
              <a:ext uri="{FF2B5EF4-FFF2-40B4-BE49-F238E27FC236}">
                <a16:creationId xmlns:a16="http://schemas.microsoft.com/office/drawing/2014/main" id="{B0A68058-28D9-376A-17AE-8E845B372F86}"/>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58309" y="1097756"/>
            <a:ext cx="7868245" cy="983575"/>
          </a:xfrm>
          <a:prstGeom prst="rect">
            <a:avLst/>
          </a:prstGeom>
          <a:noFill/>
          <a:ln/>
        </p:spPr>
        <p:txBody>
          <a:bodyPr wrap="none" lIns="0" tIns="0" rIns="0" bIns="0" rtlCol="0" anchor="t"/>
          <a:lstStyle/>
          <a:p>
            <a:pPr marL="0" indent="0" algn="l">
              <a:lnSpc>
                <a:spcPts val="7700"/>
              </a:lnSpc>
              <a:buNone/>
            </a:pPr>
            <a:r>
              <a:rPr lang="en-US" sz="6150" b="1" dirty="0">
                <a:solidFill>
                  <a:srgbClr val="7068F4"/>
                </a:solidFill>
                <a:latin typeface="Barlow Bold" pitchFamily="34" charset="0"/>
                <a:ea typeface="Barlow Bold" pitchFamily="34" charset="-122"/>
                <a:cs typeface="Barlow Bold" pitchFamily="34" charset="-120"/>
              </a:rPr>
              <a:t>Conclusion</a:t>
            </a:r>
            <a:endParaRPr lang="en-US" sz="6150" dirty="0"/>
          </a:p>
        </p:txBody>
      </p:sp>
      <p:sp>
        <p:nvSpPr>
          <p:cNvPr id="3" name="Text 1"/>
          <p:cNvSpPr/>
          <p:nvPr/>
        </p:nvSpPr>
        <p:spPr>
          <a:xfrm>
            <a:off x="758309" y="251460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Our comprehensive analysis and predictive modeling mark a significant step towards fully autonomous and reliable Falcon 9 first stage landings.</a:t>
            </a:r>
            <a:endParaRPr lang="en-US" sz="1700" dirty="0"/>
          </a:p>
        </p:txBody>
      </p:sp>
      <p:sp>
        <p:nvSpPr>
          <p:cNvPr id="4" name="Shape 2"/>
          <p:cNvSpPr/>
          <p:nvPr/>
        </p:nvSpPr>
        <p:spPr>
          <a:xfrm>
            <a:off x="758309" y="3776663"/>
            <a:ext cx="4226838" cy="3355062"/>
          </a:xfrm>
          <a:prstGeom prst="roundRect">
            <a:avLst>
              <a:gd name="adj" fmla="val 4361"/>
            </a:avLst>
          </a:prstGeom>
          <a:noFill/>
          <a:ln/>
          <a:effectLst>
            <a:outerShdw blurRad="53340" dist="26670" dir="13500000" algn="bl" rotWithShape="0">
              <a:srgbClr val="FFFFFF">
                <a:alpha val="70000"/>
              </a:srgbClr>
            </a:outerShdw>
          </a:effectLst>
        </p:spPr>
      </p:sp>
      <p:pic>
        <p:nvPicPr>
          <p:cNvPr id="5" name="Image 0" descr="preencoded.png"/>
          <p:cNvPicPr>
            <a:picLocks noChangeAspect="1"/>
          </p:cNvPicPr>
          <p:nvPr/>
        </p:nvPicPr>
        <p:blipFill>
          <a:blip r:embed="rId3"/>
          <a:stretch>
            <a:fillRect/>
          </a:stretch>
        </p:blipFill>
        <p:spPr>
          <a:xfrm>
            <a:off x="758309" y="3746183"/>
            <a:ext cx="4226838" cy="121920"/>
          </a:xfrm>
          <a:prstGeom prst="rect">
            <a:avLst/>
          </a:prstGeom>
        </p:spPr>
      </p:pic>
      <p:pic>
        <p:nvPicPr>
          <p:cNvPr id="6" name="Image 1" descr="preencoded.png"/>
          <p:cNvPicPr>
            <a:picLocks noChangeAspect="1"/>
          </p:cNvPicPr>
          <p:nvPr/>
        </p:nvPicPr>
        <p:blipFill>
          <a:blip r:embed="rId4"/>
          <a:stretch>
            <a:fillRect/>
          </a:stretch>
        </p:blipFill>
        <p:spPr>
          <a:xfrm>
            <a:off x="2546687" y="3451741"/>
            <a:ext cx="649962" cy="649962"/>
          </a:xfrm>
          <a:prstGeom prst="rect">
            <a:avLst/>
          </a:prstGeom>
        </p:spPr>
      </p:pic>
      <p:pic>
        <p:nvPicPr>
          <p:cNvPr id="7" name="Image 2" descr="preencoded.png"/>
          <p:cNvPicPr>
            <a:picLocks noChangeAspect="1"/>
          </p:cNvPicPr>
          <p:nvPr/>
        </p:nvPicPr>
        <p:blipFill>
          <a:blip r:embed="rId5"/>
          <a:stretch>
            <a:fillRect/>
          </a:stretch>
        </p:blipFill>
        <p:spPr>
          <a:xfrm>
            <a:off x="2741712" y="3614261"/>
            <a:ext cx="259913" cy="324922"/>
          </a:xfrm>
          <a:prstGeom prst="rect">
            <a:avLst/>
          </a:prstGeom>
        </p:spPr>
      </p:pic>
      <p:sp>
        <p:nvSpPr>
          <p:cNvPr id="8" name="Text 3"/>
          <p:cNvSpPr/>
          <p:nvPr/>
        </p:nvSpPr>
        <p:spPr>
          <a:xfrm>
            <a:off x="1005364" y="43182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Predictive Accuracy</a:t>
            </a:r>
            <a:endParaRPr lang="en-US" sz="2200" dirty="0"/>
          </a:p>
        </p:txBody>
      </p:sp>
      <p:sp>
        <p:nvSpPr>
          <p:cNvPr id="9" name="Text 4"/>
          <p:cNvSpPr/>
          <p:nvPr/>
        </p:nvSpPr>
        <p:spPr>
          <a:xfrm>
            <a:off x="1005364" y="4804410"/>
            <a:ext cx="3732728"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Achieved high accuracy (0.833 across all evaluated models) in predicting Falcon 9 landing success, validating our analytical approach.</a:t>
            </a:r>
            <a:endParaRPr lang="en-US" sz="1700" dirty="0"/>
          </a:p>
        </p:txBody>
      </p:sp>
      <p:sp>
        <p:nvSpPr>
          <p:cNvPr id="10" name="Shape 5"/>
          <p:cNvSpPr/>
          <p:nvPr/>
        </p:nvSpPr>
        <p:spPr>
          <a:xfrm>
            <a:off x="5201722" y="3776663"/>
            <a:ext cx="4226838" cy="3355062"/>
          </a:xfrm>
          <a:prstGeom prst="roundRect">
            <a:avLst>
              <a:gd name="adj" fmla="val 4361"/>
            </a:avLst>
          </a:prstGeom>
          <a:noFill/>
          <a:ln/>
          <a:effectLst>
            <a:outerShdw blurRad="53340" dist="26670" dir="13500000" algn="bl" rotWithShape="0">
              <a:srgbClr val="FFFFFF">
                <a:alpha val="70000"/>
              </a:srgbClr>
            </a:outerShdw>
          </a:effectLst>
        </p:spPr>
      </p:sp>
      <p:pic>
        <p:nvPicPr>
          <p:cNvPr id="11" name="Image 3" descr="preencoded.png"/>
          <p:cNvPicPr>
            <a:picLocks noChangeAspect="1"/>
          </p:cNvPicPr>
          <p:nvPr/>
        </p:nvPicPr>
        <p:blipFill>
          <a:blip r:embed="rId3"/>
          <a:stretch>
            <a:fillRect/>
          </a:stretch>
        </p:blipFill>
        <p:spPr>
          <a:xfrm>
            <a:off x="5201722" y="3746183"/>
            <a:ext cx="4226838" cy="121920"/>
          </a:xfrm>
          <a:prstGeom prst="rect">
            <a:avLst/>
          </a:prstGeom>
        </p:spPr>
      </p:pic>
      <p:pic>
        <p:nvPicPr>
          <p:cNvPr id="12" name="Image 4" descr="preencoded.png"/>
          <p:cNvPicPr>
            <a:picLocks noChangeAspect="1"/>
          </p:cNvPicPr>
          <p:nvPr/>
        </p:nvPicPr>
        <p:blipFill>
          <a:blip r:embed="rId4"/>
          <a:stretch>
            <a:fillRect/>
          </a:stretch>
        </p:blipFill>
        <p:spPr>
          <a:xfrm>
            <a:off x="6990100" y="3451741"/>
            <a:ext cx="649962" cy="649962"/>
          </a:xfrm>
          <a:prstGeom prst="rect">
            <a:avLst/>
          </a:prstGeom>
        </p:spPr>
      </p:pic>
      <p:pic>
        <p:nvPicPr>
          <p:cNvPr id="13" name="Image 5" descr="preencoded.png"/>
          <p:cNvPicPr>
            <a:picLocks noChangeAspect="1"/>
          </p:cNvPicPr>
          <p:nvPr/>
        </p:nvPicPr>
        <p:blipFill>
          <a:blip r:embed="rId6"/>
          <a:stretch>
            <a:fillRect/>
          </a:stretch>
        </p:blipFill>
        <p:spPr>
          <a:xfrm>
            <a:off x="7185124" y="3614261"/>
            <a:ext cx="259913" cy="324922"/>
          </a:xfrm>
          <a:prstGeom prst="rect">
            <a:avLst/>
          </a:prstGeom>
        </p:spPr>
      </p:pic>
      <p:sp>
        <p:nvSpPr>
          <p:cNvPr id="14" name="Text 6"/>
          <p:cNvSpPr/>
          <p:nvPr/>
        </p:nvSpPr>
        <p:spPr>
          <a:xfrm>
            <a:off x="5448776" y="43182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Actionable Insights</a:t>
            </a:r>
            <a:endParaRPr lang="en-US" sz="2200" dirty="0"/>
          </a:p>
        </p:txBody>
      </p:sp>
      <p:sp>
        <p:nvSpPr>
          <p:cNvPr id="15" name="Text 7"/>
          <p:cNvSpPr/>
          <p:nvPr/>
        </p:nvSpPr>
        <p:spPr>
          <a:xfrm>
            <a:off x="5448776" y="4804410"/>
            <a:ext cx="3732728" cy="208026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Discovered critical factors influencing landing outcomes through extensive EDA and interactive visualizations, providing deep operational understanding.</a:t>
            </a:r>
            <a:endParaRPr lang="en-US" sz="1700" dirty="0"/>
          </a:p>
        </p:txBody>
      </p:sp>
      <p:sp>
        <p:nvSpPr>
          <p:cNvPr id="16" name="Shape 8"/>
          <p:cNvSpPr/>
          <p:nvPr/>
        </p:nvSpPr>
        <p:spPr>
          <a:xfrm>
            <a:off x="9645134" y="3776663"/>
            <a:ext cx="4226957" cy="3355062"/>
          </a:xfrm>
          <a:prstGeom prst="roundRect">
            <a:avLst>
              <a:gd name="adj" fmla="val 4361"/>
            </a:avLst>
          </a:prstGeom>
          <a:noFill/>
          <a:ln/>
          <a:effectLst>
            <a:outerShdw blurRad="53340" dist="26670" dir="13500000" algn="bl" rotWithShape="0">
              <a:srgbClr val="FFFFFF">
                <a:alpha val="70000"/>
              </a:srgbClr>
            </a:outerShdw>
          </a:effectLst>
        </p:spPr>
      </p:sp>
      <p:pic>
        <p:nvPicPr>
          <p:cNvPr id="17" name="Image 6" descr="preencoded.png"/>
          <p:cNvPicPr>
            <a:picLocks noChangeAspect="1"/>
          </p:cNvPicPr>
          <p:nvPr/>
        </p:nvPicPr>
        <p:blipFill>
          <a:blip r:embed="rId3"/>
          <a:stretch>
            <a:fillRect/>
          </a:stretch>
        </p:blipFill>
        <p:spPr>
          <a:xfrm>
            <a:off x="9645134" y="3746183"/>
            <a:ext cx="4226957" cy="121920"/>
          </a:xfrm>
          <a:prstGeom prst="rect">
            <a:avLst/>
          </a:prstGeom>
        </p:spPr>
      </p:pic>
      <p:pic>
        <p:nvPicPr>
          <p:cNvPr id="18" name="Image 7" descr="preencoded.png"/>
          <p:cNvPicPr>
            <a:picLocks noChangeAspect="1"/>
          </p:cNvPicPr>
          <p:nvPr/>
        </p:nvPicPr>
        <p:blipFill>
          <a:blip r:embed="rId4"/>
          <a:stretch>
            <a:fillRect/>
          </a:stretch>
        </p:blipFill>
        <p:spPr>
          <a:xfrm>
            <a:off x="11433631" y="3451741"/>
            <a:ext cx="649962" cy="649962"/>
          </a:xfrm>
          <a:prstGeom prst="rect">
            <a:avLst/>
          </a:prstGeom>
        </p:spPr>
      </p:pic>
      <p:pic>
        <p:nvPicPr>
          <p:cNvPr id="19" name="Image 8" descr="preencoded.png"/>
          <p:cNvPicPr>
            <a:picLocks noChangeAspect="1"/>
          </p:cNvPicPr>
          <p:nvPr/>
        </p:nvPicPr>
        <p:blipFill>
          <a:blip r:embed="rId7"/>
          <a:stretch>
            <a:fillRect/>
          </a:stretch>
        </p:blipFill>
        <p:spPr>
          <a:xfrm>
            <a:off x="11628656" y="3614261"/>
            <a:ext cx="259913" cy="324922"/>
          </a:xfrm>
          <a:prstGeom prst="rect">
            <a:avLst/>
          </a:prstGeom>
        </p:spPr>
      </p:pic>
      <p:sp>
        <p:nvSpPr>
          <p:cNvPr id="20" name="Text 9"/>
          <p:cNvSpPr/>
          <p:nvPr/>
        </p:nvSpPr>
        <p:spPr>
          <a:xfrm>
            <a:off x="9892189" y="43182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Future of Space Travel</a:t>
            </a:r>
            <a:endParaRPr lang="en-US" sz="2200" dirty="0"/>
          </a:p>
        </p:txBody>
      </p:sp>
      <p:sp>
        <p:nvSpPr>
          <p:cNvPr id="21" name="Text 10"/>
          <p:cNvSpPr/>
          <p:nvPr/>
        </p:nvSpPr>
        <p:spPr>
          <a:xfrm>
            <a:off x="9892189" y="4804410"/>
            <a:ext cx="3732848"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predictive capability directly contributes to SpaceX's mission of making space access more efficient, sustainable, and routine.</a:t>
            </a:r>
            <a:endParaRPr lang="en-US" sz="1700" dirty="0"/>
          </a:p>
        </p:txBody>
      </p:sp>
      <p:sp>
        <p:nvSpPr>
          <p:cNvPr id="22" name="Rectangle 21">
            <a:extLst>
              <a:ext uri="{FF2B5EF4-FFF2-40B4-BE49-F238E27FC236}">
                <a16:creationId xmlns:a16="http://schemas.microsoft.com/office/drawing/2014/main" id="{7BF71D2B-0C95-A478-26E1-375DB71C9F48}"/>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684133" y="543878"/>
            <a:ext cx="8152567" cy="643057"/>
          </a:xfrm>
          <a:prstGeom prst="rect">
            <a:avLst/>
          </a:prstGeom>
          <a:noFill/>
          <a:ln/>
        </p:spPr>
        <p:txBody>
          <a:bodyPr wrap="none" lIns="0" tIns="0" rIns="0" bIns="0" rtlCol="0" anchor="t"/>
          <a:lstStyle/>
          <a:p>
            <a:pPr marL="0" indent="0" algn="l">
              <a:lnSpc>
                <a:spcPts val="5050"/>
              </a:lnSpc>
              <a:buNone/>
            </a:pPr>
            <a:r>
              <a:rPr lang="en-US" sz="4050" b="1" dirty="0">
                <a:solidFill>
                  <a:srgbClr val="7068F4"/>
                </a:solidFill>
                <a:latin typeface="Barlow Bold" pitchFamily="34" charset="0"/>
                <a:ea typeface="Barlow Bold" pitchFamily="34" charset="-122"/>
                <a:cs typeface="Barlow Bold" pitchFamily="34" charset="-120"/>
              </a:rPr>
              <a:t>Model Insights: A Comparative View</a:t>
            </a:r>
            <a:endParaRPr lang="en-US" sz="4050" dirty="0"/>
          </a:p>
        </p:txBody>
      </p:sp>
      <p:sp>
        <p:nvSpPr>
          <p:cNvPr id="3" name="Text 1"/>
          <p:cNvSpPr/>
          <p:nvPr/>
        </p:nvSpPr>
        <p:spPr>
          <a:xfrm>
            <a:off x="684133" y="1577816"/>
            <a:ext cx="13262134" cy="625554"/>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Beyond individual explanations, understanding the comparative strengths of each model helps illuminate our predictive approach for Falcon 9 landings.</a:t>
            </a:r>
            <a:endParaRPr lang="en-US" sz="1500" dirty="0"/>
          </a:p>
        </p:txBody>
      </p:sp>
      <p:sp>
        <p:nvSpPr>
          <p:cNvPr id="4" name="Shape 2"/>
          <p:cNvSpPr/>
          <p:nvPr/>
        </p:nvSpPr>
        <p:spPr>
          <a:xfrm>
            <a:off x="684133" y="2716411"/>
            <a:ext cx="4290417" cy="2396728"/>
          </a:xfrm>
          <a:prstGeom prst="roundRect">
            <a:avLst>
              <a:gd name="adj" fmla="val 4578"/>
            </a:avLst>
          </a:prstGeom>
          <a:noFill/>
          <a:ln/>
          <a:effectLst>
            <a:outerShdw blurRad="48260" dist="24130" dir="13500000" algn="bl" rotWithShape="0">
              <a:srgbClr val="FFFFFF">
                <a:alpha val="70000"/>
              </a:srgbClr>
            </a:outerShdw>
          </a:effectLst>
        </p:spPr>
      </p:sp>
      <p:pic>
        <p:nvPicPr>
          <p:cNvPr id="5" name="Image 0" descr="preencoded.png"/>
          <p:cNvPicPr>
            <a:picLocks noChangeAspect="1"/>
          </p:cNvPicPr>
          <p:nvPr/>
        </p:nvPicPr>
        <p:blipFill>
          <a:blip r:embed="rId3"/>
          <a:stretch>
            <a:fillRect/>
          </a:stretch>
        </p:blipFill>
        <p:spPr>
          <a:xfrm>
            <a:off x="684133" y="2693551"/>
            <a:ext cx="4290417" cy="91440"/>
          </a:xfrm>
          <a:prstGeom prst="rect">
            <a:avLst/>
          </a:prstGeom>
        </p:spPr>
      </p:pic>
      <p:pic>
        <p:nvPicPr>
          <p:cNvPr id="6" name="Image 1" descr="preencoded.png"/>
          <p:cNvPicPr>
            <a:picLocks noChangeAspect="1"/>
          </p:cNvPicPr>
          <p:nvPr/>
        </p:nvPicPr>
        <p:blipFill>
          <a:blip r:embed="rId4"/>
          <a:stretch>
            <a:fillRect/>
          </a:stretch>
        </p:blipFill>
        <p:spPr>
          <a:xfrm>
            <a:off x="2536091" y="2423279"/>
            <a:ext cx="586383" cy="586383"/>
          </a:xfrm>
          <a:prstGeom prst="rect">
            <a:avLst/>
          </a:prstGeom>
        </p:spPr>
      </p:pic>
      <p:pic>
        <p:nvPicPr>
          <p:cNvPr id="7" name="Image 2" descr="preencoded.png"/>
          <p:cNvPicPr>
            <a:picLocks noChangeAspect="1"/>
          </p:cNvPicPr>
          <p:nvPr/>
        </p:nvPicPr>
        <p:blipFill>
          <a:blip r:embed="rId5"/>
          <a:stretch>
            <a:fillRect/>
          </a:stretch>
        </p:blipFill>
        <p:spPr>
          <a:xfrm>
            <a:off x="2711946" y="2569845"/>
            <a:ext cx="234553" cy="293132"/>
          </a:xfrm>
          <a:prstGeom prst="rect">
            <a:avLst/>
          </a:prstGeom>
        </p:spPr>
      </p:pic>
      <p:sp>
        <p:nvSpPr>
          <p:cNvPr id="8" name="Text 3"/>
          <p:cNvSpPr/>
          <p:nvPr/>
        </p:nvSpPr>
        <p:spPr>
          <a:xfrm>
            <a:off x="902375" y="3205043"/>
            <a:ext cx="2572107"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Logistic Regression</a:t>
            </a:r>
            <a:endParaRPr lang="en-US" sz="2000" dirty="0"/>
          </a:p>
        </p:txBody>
      </p:sp>
      <p:sp>
        <p:nvSpPr>
          <p:cNvPr id="9" name="Text 4"/>
          <p:cNvSpPr/>
          <p:nvPr/>
        </p:nvSpPr>
        <p:spPr>
          <a:xfrm>
            <a:off x="902375" y="3643789"/>
            <a:ext cx="3853934" cy="938332"/>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A simple yet powerful baseline, offering clear interpretability of feature impact on landing probability.</a:t>
            </a:r>
            <a:endParaRPr lang="en-US" sz="1500" dirty="0"/>
          </a:p>
        </p:txBody>
      </p:sp>
      <p:sp>
        <p:nvSpPr>
          <p:cNvPr id="10" name="Shape 5"/>
          <p:cNvSpPr/>
          <p:nvPr/>
        </p:nvSpPr>
        <p:spPr>
          <a:xfrm>
            <a:off x="5169932" y="2716411"/>
            <a:ext cx="4290417" cy="2396728"/>
          </a:xfrm>
          <a:prstGeom prst="roundRect">
            <a:avLst>
              <a:gd name="adj" fmla="val 4578"/>
            </a:avLst>
          </a:prstGeom>
          <a:noFill/>
          <a:ln/>
          <a:effectLst>
            <a:outerShdw blurRad="48260" dist="24130" dir="13500000" algn="bl" rotWithShape="0">
              <a:srgbClr val="FFFFFF">
                <a:alpha val="70000"/>
              </a:srgbClr>
            </a:outerShdw>
          </a:effectLst>
        </p:spPr>
      </p:sp>
      <p:pic>
        <p:nvPicPr>
          <p:cNvPr id="11" name="Image 3" descr="preencoded.png"/>
          <p:cNvPicPr>
            <a:picLocks noChangeAspect="1"/>
          </p:cNvPicPr>
          <p:nvPr/>
        </p:nvPicPr>
        <p:blipFill>
          <a:blip r:embed="rId3"/>
          <a:stretch>
            <a:fillRect/>
          </a:stretch>
        </p:blipFill>
        <p:spPr>
          <a:xfrm>
            <a:off x="5169932" y="2693551"/>
            <a:ext cx="4290417" cy="91440"/>
          </a:xfrm>
          <a:prstGeom prst="rect">
            <a:avLst/>
          </a:prstGeom>
        </p:spPr>
      </p:pic>
      <p:pic>
        <p:nvPicPr>
          <p:cNvPr id="12" name="Image 4" descr="preencoded.png"/>
          <p:cNvPicPr>
            <a:picLocks noChangeAspect="1"/>
          </p:cNvPicPr>
          <p:nvPr/>
        </p:nvPicPr>
        <p:blipFill>
          <a:blip r:embed="rId4"/>
          <a:stretch>
            <a:fillRect/>
          </a:stretch>
        </p:blipFill>
        <p:spPr>
          <a:xfrm>
            <a:off x="7021890" y="2423279"/>
            <a:ext cx="586383" cy="586383"/>
          </a:xfrm>
          <a:prstGeom prst="rect">
            <a:avLst/>
          </a:prstGeom>
        </p:spPr>
      </p:pic>
      <p:pic>
        <p:nvPicPr>
          <p:cNvPr id="13" name="Image 5" descr="preencoded.png"/>
          <p:cNvPicPr>
            <a:picLocks noChangeAspect="1"/>
          </p:cNvPicPr>
          <p:nvPr/>
        </p:nvPicPr>
        <p:blipFill>
          <a:blip r:embed="rId6"/>
          <a:stretch>
            <a:fillRect/>
          </a:stretch>
        </p:blipFill>
        <p:spPr>
          <a:xfrm>
            <a:off x="7197745" y="2569845"/>
            <a:ext cx="234553" cy="293132"/>
          </a:xfrm>
          <a:prstGeom prst="rect">
            <a:avLst/>
          </a:prstGeom>
        </p:spPr>
      </p:pic>
      <p:sp>
        <p:nvSpPr>
          <p:cNvPr id="14" name="Text 6"/>
          <p:cNvSpPr/>
          <p:nvPr/>
        </p:nvSpPr>
        <p:spPr>
          <a:xfrm>
            <a:off x="5388173" y="3205043"/>
            <a:ext cx="2733080"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Support Vector Machine</a:t>
            </a:r>
            <a:endParaRPr lang="en-US" sz="2000" dirty="0"/>
          </a:p>
        </p:txBody>
      </p:sp>
      <p:sp>
        <p:nvSpPr>
          <p:cNvPr id="15" name="Text 7"/>
          <p:cNvSpPr/>
          <p:nvPr/>
        </p:nvSpPr>
        <p:spPr>
          <a:xfrm>
            <a:off x="5388173" y="3643789"/>
            <a:ext cx="3853934" cy="125110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Excels in finding optimal decision boundaries, even in complex, high-dimensional data, through hyperplane optimization.</a:t>
            </a:r>
            <a:endParaRPr lang="en-US" sz="1500" dirty="0"/>
          </a:p>
        </p:txBody>
      </p:sp>
      <p:sp>
        <p:nvSpPr>
          <p:cNvPr id="16" name="Shape 8"/>
          <p:cNvSpPr/>
          <p:nvPr/>
        </p:nvSpPr>
        <p:spPr>
          <a:xfrm>
            <a:off x="9655731" y="2716411"/>
            <a:ext cx="4290417" cy="2396728"/>
          </a:xfrm>
          <a:prstGeom prst="roundRect">
            <a:avLst>
              <a:gd name="adj" fmla="val 4578"/>
            </a:avLst>
          </a:prstGeom>
          <a:noFill/>
          <a:ln/>
          <a:effectLst>
            <a:outerShdw blurRad="48260" dist="24130" dir="13500000" algn="bl" rotWithShape="0">
              <a:srgbClr val="FFFFFF">
                <a:alpha val="70000"/>
              </a:srgbClr>
            </a:outerShdw>
          </a:effectLst>
        </p:spPr>
      </p:sp>
      <p:pic>
        <p:nvPicPr>
          <p:cNvPr id="17" name="Image 6" descr="preencoded.png"/>
          <p:cNvPicPr>
            <a:picLocks noChangeAspect="1"/>
          </p:cNvPicPr>
          <p:nvPr/>
        </p:nvPicPr>
        <p:blipFill>
          <a:blip r:embed="rId3"/>
          <a:stretch>
            <a:fillRect/>
          </a:stretch>
        </p:blipFill>
        <p:spPr>
          <a:xfrm>
            <a:off x="9655731" y="2693551"/>
            <a:ext cx="4290417" cy="91440"/>
          </a:xfrm>
          <a:prstGeom prst="rect">
            <a:avLst/>
          </a:prstGeom>
        </p:spPr>
      </p:pic>
      <p:pic>
        <p:nvPicPr>
          <p:cNvPr id="18" name="Image 7" descr="preencoded.png"/>
          <p:cNvPicPr>
            <a:picLocks noChangeAspect="1"/>
          </p:cNvPicPr>
          <p:nvPr/>
        </p:nvPicPr>
        <p:blipFill>
          <a:blip r:embed="rId4"/>
          <a:stretch>
            <a:fillRect/>
          </a:stretch>
        </p:blipFill>
        <p:spPr>
          <a:xfrm>
            <a:off x="11507688" y="2423279"/>
            <a:ext cx="586383" cy="586383"/>
          </a:xfrm>
          <a:prstGeom prst="rect">
            <a:avLst/>
          </a:prstGeom>
        </p:spPr>
      </p:pic>
      <p:pic>
        <p:nvPicPr>
          <p:cNvPr id="19" name="Image 8" descr="preencoded.png"/>
          <p:cNvPicPr>
            <a:picLocks noChangeAspect="1"/>
          </p:cNvPicPr>
          <p:nvPr/>
        </p:nvPicPr>
        <p:blipFill>
          <a:blip r:embed="rId7"/>
          <a:stretch>
            <a:fillRect/>
          </a:stretch>
        </p:blipFill>
        <p:spPr>
          <a:xfrm>
            <a:off x="11683544" y="2569845"/>
            <a:ext cx="234553" cy="293132"/>
          </a:xfrm>
          <a:prstGeom prst="rect">
            <a:avLst/>
          </a:prstGeom>
        </p:spPr>
      </p:pic>
      <p:sp>
        <p:nvSpPr>
          <p:cNvPr id="20" name="Text 9"/>
          <p:cNvSpPr/>
          <p:nvPr/>
        </p:nvSpPr>
        <p:spPr>
          <a:xfrm>
            <a:off x="9873972" y="3205043"/>
            <a:ext cx="2572107"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K-Nearest Neighbors</a:t>
            </a:r>
            <a:endParaRPr lang="en-US" sz="2000" dirty="0"/>
          </a:p>
        </p:txBody>
      </p:sp>
      <p:sp>
        <p:nvSpPr>
          <p:cNvPr id="21" name="Text 10"/>
          <p:cNvSpPr/>
          <p:nvPr/>
        </p:nvSpPr>
        <p:spPr>
          <a:xfrm>
            <a:off x="9873972" y="3643789"/>
            <a:ext cx="3853934" cy="125110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Classifies new data points based on their similarity to existing data, leveraging the 'K' closest neighbors for intuitive predictions.</a:t>
            </a:r>
            <a:endParaRPr lang="en-US" sz="1500" dirty="0"/>
          </a:p>
        </p:txBody>
      </p:sp>
      <p:sp>
        <p:nvSpPr>
          <p:cNvPr id="22" name="Shape 11"/>
          <p:cNvSpPr/>
          <p:nvPr/>
        </p:nvSpPr>
        <p:spPr>
          <a:xfrm>
            <a:off x="684133" y="5601653"/>
            <a:ext cx="6533317" cy="2083951"/>
          </a:xfrm>
          <a:prstGeom prst="roundRect">
            <a:avLst>
              <a:gd name="adj" fmla="val 5265"/>
            </a:avLst>
          </a:prstGeom>
          <a:noFill/>
          <a:ln/>
          <a:effectLst>
            <a:outerShdw blurRad="48260" dist="24130" dir="13500000" algn="bl" rotWithShape="0">
              <a:srgbClr val="FFFFFF">
                <a:alpha val="70000"/>
              </a:srgbClr>
            </a:outerShdw>
          </a:effectLst>
        </p:spPr>
      </p:sp>
      <p:pic>
        <p:nvPicPr>
          <p:cNvPr id="23" name="Image 9" descr="preencoded.png"/>
          <p:cNvPicPr>
            <a:picLocks noChangeAspect="1"/>
          </p:cNvPicPr>
          <p:nvPr/>
        </p:nvPicPr>
        <p:blipFill>
          <a:blip r:embed="rId8"/>
          <a:stretch>
            <a:fillRect/>
          </a:stretch>
        </p:blipFill>
        <p:spPr>
          <a:xfrm>
            <a:off x="684133" y="5578792"/>
            <a:ext cx="6533317" cy="91440"/>
          </a:xfrm>
          <a:prstGeom prst="rect">
            <a:avLst/>
          </a:prstGeom>
        </p:spPr>
      </p:pic>
      <p:pic>
        <p:nvPicPr>
          <p:cNvPr id="24" name="Image 10" descr="preencoded.png"/>
          <p:cNvPicPr>
            <a:picLocks noChangeAspect="1"/>
          </p:cNvPicPr>
          <p:nvPr/>
        </p:nvPicPr>
        <p:blipFill>
          <a:blip r:embed="rId4"/>
          <a:stretch>
            <a:fillRect/>
          </a:stretch>
        </p:blipFill>
        <p:spPr>
          <a:xfrm>
            <a:off x="3657540" y="5308521"/>
            <a:ext cx="586383" cy="586383"/>
          </a:xfrm>
          <a:prstGeom prst="rect">
            <a:avLst/>
          </a:prstGeom>
        </p:spPr>
      </p:pic>
      <p:sp>
        <p:nvSpPr>
          <p:cNvPr id="25" name="Text 12"/>
          <p:cNvSpPr/>
          <p:nvPr/>
        </p:nvSpPr>
        <p:spPr>
          <a:xfrm>
            <a:off x="902375" y="6090285"/>
            <a:ext cx="2572107"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Decision Trees</a:t>
            </a:r>
            <a:endParaRPr lang="en-US" sz="2000" dirty="0"/>
          </a:p>
        </p:txBody>
      </p:sp>
      <p:sp>
        <p:nvSpPr>
          <p:cNvPr id="26" name="Text 13"/>
          <p:cNvSpPr/>
          <p:nvPr/>
        </p:nvSpPr>
        <p:spPr>
          <a:xfrm>
            <a:off x="902375" y="6529030"/>
            <a:ext cx="6096833" cy="625554"/>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Mimics human reasoning with a clear, hierarchical structure, providing transparent rules for classification decisions.</a:t>
            </a:r>
            <a:endParaRPr lang="en-US" sz="1500" dirty="0"/>
          </a:p>
        </p:txBody>
      </p:sp>
      <p:sp>
        <p:nvSpPr>
          <p:cNvPr id="27" name="Shape 14"/>
          <p:cNvSpPr/>
          <p:nvPr/>
        </p:nvSpPr>
        <p:spPr>
          <a:xfrm>
            <a:off x="7412831" y="5601653"/>
            <a:ext cx="6533317" cy="2083951"/>
          </a:xfrm>
          <a:prstGeom prst="roundRect">
            <a:avLst>
              <a:gd name="adj" fmla="val 5265"/>
            </a:avLst>
          </a:prstGeom>
          <a:noFill/>
          <a:ln/>
          <a:effectLst>
            <a:outerShdw blurRad="48260" dist="24130" dir="13500000" algn="bl" rotWithShape="0">
              <a:srgbClr val="FFFFFF">
                <a:alpha val="70000"/>
              </a:srgbClr>
            </a:outerShdw>
          </a:effectLst>
        </p:spPr>
      </p:sp>
      <p:pic>
        <p:nvPicPr>
          <p:cNvPr id="28" name="Image 11" descr="preencoded.png"/>
          <p:cNvPicPr>
            <a:picLocks noChangeAspect="1"/>
          </p:cNvPicPr>
          <p:nvPr/>
        </p:nvPicPr>
        <p:blipFill>
          <a:blip r:embed="rId8"/>
          <a:stretch>
            <a:fillRect/>
          </a:stretch>
        </p:blipFill>
        <p:spPr>
          <a:xfrm>
            <a:off x="7412831" y="5578792"/>
            <a:ext cx="6533317" cy="91440"/>
          </a:xfrm>
          <a:prstGeom prst="rect">
            <a:avLst/>
          </a:prstGeom>
        </p:spPr>
      </p:pic>
      <p:pic>
        <p:nvPicPr>
          <p:cNvPr id="29" name="Image 12" descr="preencoded.png"/>
          <p:cNvPicPr>
            <a:picLocks noChangeAspect="1"/>
          </p:cNvPicPr>
          <p:nvPr/>
        </p:nvPicPr>
        <p:blipFill>
          <a:blip r:embed="rId4"/>
          <a:stretch>
            <a:fillRect/>
          </a:stretch>
        </p:blipFill>
        <p:spPr>
          <a:xfrm>
            <a:off x="10386239" y="5308521"/>
            <a:ext cx="586383" cy="586383"/>
          </a:xfrm>
          <a:prstGeom prst="rect">
            <a:avLst/>
          </a:prstGeom>
        </p:spPr>
      </p:pic>
      <p:pic>
        <p:nvPicPr>
          <p:cNvPr id="30" name="Image 13" descr="preencoded.png"/>
          <p:cNvPicPr>
            <a:picLocks noChangeAspect="1"/>
          </p:cNvPicPr>
          <p:nvPr/>
        </p:nvPicPr>
        <p:blipFill>
          <a:blip r:embed="rId9"/>
          <a:stretch>
            <a:fillRect/>
          </a:stretch>
        </p:blipFill>
        <p:spPr>
          <a:xfrm>
            <a:off x="10562094" y="5455087"/>
            <a:ext cx="234553" cy="293132"/>
          </a:xfrm>
          <a:prstGeom prst="rect">
            <a:avLst/>
          </a:prstGeom>
        </p:spPr>
      </p:pic>
      <p:sp>
        <p:nvSpPr>
          <p:cNvPr id="31" name="Text 15"/>
          <p:cNvSpPr/>
          <p:nvPr/>
        </p:nvSpPr>
        <p:spPr>
          <a:xfrm>
            <a:off x="7631073" y="6090285"/>
            <a:ext cx="2572107" cy="32146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Random Forest</a:t>
            </a:r>
            <a:endParaRPr lang="en-US" sz="2000" dirty="0"/>
          </a:p>
        </p:txBody>
      </p:sp>
      <p:sp>
        <p:nvSpPr>
          <p:cNvPr id="32" name="Text 16"/>
          <p:cNvSpPr/>
          <p:nvPr/>
        </p:nvSpPr>
        <p:spPr>
          <a:xfrm>
            <a:off x="7631073" y="6529030"/>
            <a:ext cx="6096833" cy="938332"/>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Our top performer, aggregating multiple decision trees to achieve robust, highly accurate predictions by reducing overfitting.</a:t>
            </a:r>
            <a:endParaRPr lang="en-US" sz="1500" dirty="0"/>
          </a:p>
        </p:txBody>
      </p:sp>
      <p:sp>
        <p:nvSpPr>
          <p:cNvPr id="33" name="Rectangle 32">
            <a:extLst>
              <a:ext uri="{FF2B5EF4-FFF2-40B4-BE49-F238E27FC236}">
                <a16:creationId xmlns:a16="http://schemas.microsoft.com/office/drawing/2014/main" id="{704A0A64-F189-D7C2-0A4E-8FB4F2FF792A}"/>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58309" y="1876782"/>
            <a:ext cx="11685389"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Random Forest: Ensemble Power for Accuracy</a:t>
            </a:r>
            <a:endParaRPr lang="en-US" sz="4450" dirty="0"/>
          </a:p>
        </p:txBody>
      </p:sp>
      <p:sp>
        <p:nvSpPr>
          <p:cNvPr id="3" name="Text 1"/>
          <p:cNvSpPr/>
          <p:nvPr/>
        </p:nvSpPr>
        <p:spPr>
          <a:xfrm>
            <a:off x="758309" y="3022759"/>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Leveraging the collective intelligence of multiple decision trees, Random Forest emerges as our most robust and accurate model for predicting Falcon 9 landing success.</a:t>
            </a:r>
            <a:endParaRPr lang="en-US" sz="1700" dirty="0"/>
          </a:p>
        </p:txBody>
      </p:sp>
      <p:sp>
        <p:nvSpPr>
          <p:cNvPr id="4" name="Text 2"/>
          <p:cNvSpPr/>
          <p:nvPr/>
        </p:nvSpPr>
        <p:spPr>
          <a:xfrm>
            <a:off x="758309" y="404110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How it Works</a:t>
            </a:r>
            <a:endParaRPr lang="en-US" sz="2200" dirty="0"/>
          </a:p>
        </p:txBody>
      </p:sp>
      <p:sp>
        <p:nvSpPr>
          <p:cNvPr id="5" name="Text 3"/>
          <p:cNvSpPr/>
          <p:nvPr/>
        </p:nvSpPr>
        <p:spPr>
          <a:xfrm>
            <a:off x="758309" y="4722257"/>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Random Forest operates by constructing a multitude of decision trees during training and outputting the class that is the mode of the classes (classification) or mean prediction (regression) of the individual trees.</a:t>
            </a:r>
            <a:endParaRPr lang="en-US" sz="1700" dirty="0"/>
          </a:p>
        </p:txBody>
      </p:sp>
      <p:sp>
        <p:nvSpPr>
          <p:cNvPr id="6" name="Text 4"/>
          <p:cNvSpPr/>
          <p:nvPr/>
        </p:nvSpPr>
        <p:spPr>
          <a:xfrm>
            <a:off x="758309" y="5659398"/>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This "wisdom of the crowd" approach significantly reduces overfitting and enhances the model's generalization capabilities, making it exceptionally reliable for complex datasets like ours.</a:t>
            </a:r>
            <a:endParaRPr lang="en-US" sz="1700" dirty="0"/>
          </a:p>
        </p:txBody>
      </p:sp>
      <p:sp>
        <p:nvSpPr>
          <p:cNvPr id="7" name="Rectangle 6">
            <a:extLst>
              <a:ext uri="{FF2B5EF4-FFF2-40B4-BE49-F238E27FC236}">
                <a16:creationId xmlns:a16="http://schemas.microsoft.com/office/drawing/2014/main" id="{67B5CCC1-D51F-E0EF-5C75-51B9B7BE7C49}"/>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0665" y="440531"/>
            <a:ext cx="5322570" cy="526971"/>
          </a:xfrm>
          <a:prstGeom prst="rect">
            <a:avLst/>
          </a:prstGeom>
          <a:noFill/>
          <a:ln/>
        </p:spPr>
        <p:txBody>
          <a:bodyPr wrap="none" lIns="0" tIns="0" rIns="0" bIns="0" rtlCol="0" anchor="t"/>
          <a:lstStyle/>
          <a:p>
            <a:pPr marL="0" indent="0" algn="l">
              <a:lnSpc>
                <a:spcPts val="4100"/>
              </a:lnSpc>
              <a:buNone/>
            </a:pPr>
            <a:r>
              <a:rPr lang="en-US" sz="3300" b="1" dirty="0">
                <a:solidFill>
                  <a:srgbClr val="7068F4"/>
                </a:solidFill>
                <a:latin typeface="Barlow Bold" pitchFamily="34" charset="0"/>
                <a:ea typeface="Barlow Bold" pitchFamily="34" charset="-122"/>
                <a:cs typeface="Barlow Bold" pitchFamily="34" charset="-120"/>
              </a:rPr>
              <a:t>Data Collection Methodology</a:t>
            </a:r>
            <a:endParaRPr lang="en-US" sz="3300" dirty="0"/>
          </a:p>
        </p:txBody>
      </p:sp>
      <p:sp>
        <p:nvSpPr>
          <p:cNvPr id="3" name="Text 1"/>
          <p:cNvSpPr/>
          <p:nvPr/>
        </p:nvSpPr>
        <p:spPr>
          <a:xfrm>
            <a:off x="560665" y="1287899"/>
            <a:ext cx="13509069" cy="256342"/>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Our project leveraged a combination of direct API access and web scraping to gather comprehensive data on SpaceX Falcon 9 launches.</a:t>
            </a:r>
            <a:endParaRPr lang="en-US" sz="1250" dirty="0"/>
          </a:p>
        </p:txBody>
      </p:sp>
      <p:pic>
        <p:nvPicPr>
          <p:cNvPr id="4" name="Image 0" descr="preencoded.png"/>
          <p:cNvPicPr>
            <a:picLocks noChangeAspect="1"/>
          </p:cNvPicPr>
          <p:nvPr/>
        </p:nvPicPr>
        <p:blipFill>
          <a:blip r:embed="rId3"/>
          <a:stretch>
            <a:fillRect/>
          </a:stretch>
        </p:blipFill>
        <p:spPr>
          <a:xfrm>
            <a:off x="560665" y="1724382"/>
            <a:ext cx="400407" cy="400407"/>
          </a:xfrm>
          <a:prstGeom prst="rect">
            <a:avLst/>
          </a:prstGeom>
        </p:spPr>
      </p:pic>
      <p:sp>
        <p:nvSpPr>
          <p:cNvPr id="5" name="Text 2"/>
          <p:cNvSpPr/>
          <p:nvPr/>
        </p:nvSpPr>
        <p:spPr>
          <a:xfrm>
            <a:off x="1161217" y="1819394"/>
            <a:ext cx="2107883"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SpaceX API</a:t>
            </a:r>
            <a:endParaRPr lang="en-US" sz="1650" dirty="0"/>
          </a:p>
        </p:txBody>
      </p:sp>
      <p:sp>
        <p:nvSpPr>
          <p:cNvPr id="6" name="Text 3"/>
          <p:cNvSpPr/>
          <p:nvPr/>
        </p:nvSpPr>
        <p:spPr>
          <a:xfrm>
            <a:off x="1161217" y="2178844"/>
            <a:ext cx="3769043" cy="256342"/>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Primary source for detailed launch data.</a:t>
            </a:r>
            <a:endParaRPr lang="en-US" sz="1250" dirty="0"/>
          </a:p>
        </p:txBody>
      </p:sp>
      <p:sp>
        <p:nvSpPr>
          <p:cNvPr id="7" name="Text 4"/>
          <p:cNvSpPr/>
          <p:nvPr/>
        </p:nvSpPr>
        <p:spPr>
          <a:xfrm>
            <a:off x="1161217" y="2531269"/>
            <a:ext cx="3769043" cy="256342"/>
          </a:xfrm>
          <a:prstGeom prst="rect">
            <a:avLst/>
          </a:prstGeom>
          <a:noFill/>
          <a:ln/>
        </p:spPr>
        <p:txBody>
          <a:bodyPr wrap="none" lIns="0" tIns="0" rIns="0" bIns="0" rtlCol="0" anchor="t"/>
          <a:lstStyle/>
          <a:p>
            <a:pPr marL="0" indent="0" algn="l">
              <a:lnSpc>
                <a:spcPts val="2000"/>
              </a:lnSpc>
              <a:buNone/>
            </a:pPr>
            <a:r>
              <a:rPr lang="en-US" sz="1250" u="sng" dirty="0">
                <a:solidFill>
                  <a:srgbClr val="7068F4"/>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api.spacexdata.com/v4/launches</a:t>
            </a:r>
            <a:endParaRPr lang="en-US" sz="1250" dirty="0"/>
          </a:p>
        </p:txBody>
      </p:sp>
      <p:pic>
        <p:nvPicPr>
          <p:cNvPr id="8" name="Image 1" descr="preencoded.png"/>
          <p:cNvPicPr>
            <a:picLocks noChangeAspect="1"/>
          </p:cNvPicPr>
          <p:nvPr/>
        </p:nvPicPr>
        <p:blipFill>
          <a:blip r:embed="rId5"/>
          <a:stretch>
            <a:fillRect/>
          </a:stretch>
        </p:blipFill>
        <p:spPr>
          <a:xfrm>
            <a:off x="5130403" y="1724382"/>
            <a:ext cx="400407" cy="400407"/>
          </a:xfrm>
          <a:prstGeom prst="rect">
            <a:avLst/>
          </a:prstGeom>
        </p:spPr>
      </p:pic>
      <p:sp>
        <p:nvSpPr>
          <p:cNvPr id="9" name="Text 5"/>
          <p:cNvSpPr/>
          <p:nvPr/>
        </p:nvSpPr>
        <p:spPr>
          <a:xfrm>
            <a:off x="5730954" y="1819394"/>
            <a:ext cx="2107883"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Web Scraping</a:t>
            </a:r>
            <a:endParaRPr lang="en-US" sz="1650" dirty="0"/>
          </a:p>
        </p:txBody>
      </p:sp>
      <p:sp>
        <p:nvSpPr>
          <p:cNvPr id="10" name="Text 6"/>
          <p:cNvSpPr/>
          <p:nvPr/>
        </p:nvSpPr>
        <p:spPr>
          <a:xfrm>
            <a:off x="5730954" y="2178844"/>
            <a:ext cx="3769043" cy="51268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Wikipedia provided supplementary data for richer context.</a:t>
            </a:r>
            <a:endParaRPr lang="en-US" sz="1250" dirty="0"/>
          </a:p>
        </p:txBody>
      </p:sp>
      <p:pic>
        <p:nvPicPr>
          <p:cNvPr id="11" name="Image 2" descr="preencoded.png"/>
          <p:cNvPicPr>
            <a:picLocks noChangeAspect="1"/>
          </p:cNvPicPr>
          <p:nvPr/>
        </p:nvPicPr>
        <p:blipFill>
          <a:blip r:embed="rId6"/>
          <a:stretch>
            <a:fillRect/>
          </a:stretch>
        </p:blipFill>
        <p:spPr>
          <a:xfrm>
            <a:off x="9700141" y="1724382"/>
            <a:ext cx="400407" cy="400407"/>
          </a:xfrm>
          <a:prstGeom prst="rect">
            <a:avLst/>
          </a:prstGeom>
        </p:spPr>
      </p:pic>
      <p:sp>
        <p:nvSpPr>
          <p:cNvPr id="12" name="Text 7"/>
          <p:cNvSpPr/>
          <p:nvPr/>
        </p:nvSpPr>
        <p:spPr>
          <a:xfrm>
            <a:off x="10300692" y="1819394"/>
            <a:ext cx="2107883"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Tools</a:t>
            </a:r>
            <a:endParaRPr lang="en-US" sz="1650" dirty="0"/>
          </a:p>
        </p:txBody>
      </p:sp>
      <p:sp>
        <p:nvSpPr>
          <p:cNvPr id="13" name="Text 8"/>
          <p:cNvSpPr/>
          <p:nvPr/>
        </p:nvSpPr>
        <p:spPr>
          <a:xfrm>
            <a:off x="10300692" y="2178844"/>
            <a:ext cx="3769043" cy="51268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Python with Requests and BeautifulSoup for efficient data extraction.</a:t>
            </a:r>
            <a:endParaRPr lang="en-US" sz="1250" dirty="0"/>
          </a:p>
        </p:txBody>
      </p:sp>
      <p:sp>
        <p:nvSpPr>
          <p:cNvPr id="14" name="Text 9"/>
          <p:cNvSpPr/>
          <p:nvPr/>
        </p:nvSpPr>
        <p:spPr>
          <a:xfrm>
            <a:off x="560665" y="3027878"/>
            <a:ext cx="5321260" cy="526971"/>
          </a:xfrm>
          <a:prstGeom prst="rect">
            <a:avLst/>
          </a:prstGeom>
          <a:noFill/>
          <a:ln/>
        </p:spPr>
        <p:txBody>
          <a:bodyPr wrap="none" lIns="0" tIns="0" rIns="0" bIns="0" rtlCol="0" anchor="t"/>
          <a:lstStyle/>
          <a:p>
            <a:pPr marL="0" indent="0" algn="l">
              <a:lnSpc>
                <a:spcPts val="4100"/>
              </a:lnSpc>
              <a:buNone/>
            </a:pPr>
            <a:r>
              <a:rPr lang="en-US" sz="3300" b="1" dirty="0">
                <a:solidFill>
                  <a:srgbClr val="7068F4"/>
                </a:solidFill>
                <a:latin typeface="Barlow Bold" pitchFamily="34" charset="0"/>
                <a:ea typeface="Barlow Bold" pitchFamily="34" charset="-122"/>
                <a:cs typeface="Barlow Bold" pitchFamily="34" charset="-120"/>
              </a:rPr>
              <a:t>Data Wrangling Methodology</a:t>
            </a:r>
            <a:endParaRPr lang="en-US" sz="3300" dirty="0"/>
          </a:p>
        </p:txBody>
      </p:sp>
      <p:sp>
        <p:nvSpPr>
          <p:cNvPr id="15" name="Text 10"/>
          <p:cNvSpPr/>
          <p:nvPr/>
        </p:nvSpPr>
        <p:spPr>
          <a:xfrm>
            <a:off x="560665" y="3795117"/>
            <a:ext cx="13509069" cy="51268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Transforming raw data into a clean, usable format was a crucial step. Our methodology focused on standardization and feature engineering for optimal model performance.</a:t>
            </a:r>
            <a:endParaRPr lang="en-US" sz="1250" dirty="0"/>
          </a:p>
        </p:txBody>
      </p:sp>
      <p:sp>
        <p:nvSpPr>
          <p:cNvPr id="16" name="Shape 11"/>
          <p:cNvSpPr/>
          <p:nvPr/>
        </p:nvSpPr>
        <p:spPr>
          <a:xfrm>
            <a:off x="560665" y="4728210"/>
            <a:ext cx="6694408" cy="160139"/>
          </a:xfrm>
          <a:prstGeom prst="roundRect">
            <a:avLst>
              <a:gd name="adj" fmla="val 90034"/>
            </a:avLst>
          </a:prstGeom>
          <a:solidFill>
            <a:srgbClr val="EEEFF5"/>
          </a:solidFill>
          <a:ln/>
          <a:effectLst>
            <a:outerShdw blurRad="39370" dist="19050" dir="13500000" algn="bl" rotWithShape="0">
              <a:srgbClr val="FFFFFF">
                <a:alpha val="70000"/>
              </a:srgbClr>
            </a:outerShdw>
          </a:effectLst>
        </p:spPr>
      </p:sp>
      <p:sp>
        <p:nvSpPr>
          <p:cNvPr id="17" name="Text 12"/>
          <p:cNvSpPr/>
          <p:nvPr/>
        </p:nvSpPr>
        <p:spPr>
          <a:xfrm>
            <a:off x="720804" y="5048488"/>
            <a:ext cx="2107883"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Handle Missing Values</a:t>
            </a:r>
            <a:endParaRPr lang="en-US" sz="1650" dirty="0"/>
          </a:p>
        </p:txBody>
      </p:sp>
      <p:sp>
        <p:nvSpPr>
          <p:cNvPr id="18" name="Text 13"/>
          <p:cNvSpPr/>
          <p:nvPr/>
        </p:nvSpPr>
        <p:spPr>
          <a:xfrm>
            <a:off x="720804" y="5407938"/>
            <a:ext cx="6374130" cy="51268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Implemented strategies like imputation or removal based on data characteristics.</a:t>
            </a:r>
            <a:endParaRPr lang="en-US" sz="1250" dirty="0"/>
          </a:p>
        </p:txBody>
      </p:sp>
      <p:sp>
        <p:nvSpPr>
          <p:cNvPr id="19" name="Shape 14"/>
          <p:cNvSpPr/>
          <p:nvPr/>
        </p:nvSpPr>
        <p:spPr>
          <a:xfrm>
            <a:off x="7375208" y="4487942"/>
            <a:ext cx="6694527" cy="160139"/>
          </a:xfrm>
          <a:prstGeom prst="roundRect">
            <a:avLst>
              <a:gd name="adj" fmla="val 90034"/>
            </a:avLst>
          </a:prstGeom>
          <a:solidFill>
            <a:srgbClr val="EEEFF5"/>
          </a:solidFill>
          <a:ln/>
          <a:effectLst>
            <a:outerShdw blurRad="39370" dist="19050" dir="13500000" algn="bl" rotWithShape="0">
              <a:srgbClr val="FFFFFF">
                <a:alpha val="70000"/>
              </a:srgbClr>
            </a:outerShdw>
          </a:effectLst>
        </p:spPr>
      </p:sp>
      <p:sp>
        <p:nvSpPr>
          <p:cNvPr id="20" name="Text 15"/>
          <p:cNvSpPr/>
          <p:nvPr/>
        </p:nvSpPr>
        <p:spPr>
          <a:xfrm>
            <a:off x="7535347" y="4808220"/>
            <a:ext cx="2419826"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Standardize Payload Mass</a:t>
            </a:r>
            <a:endParaRPr lang="en-US" sz="1650" dirty="0"/>
          </a:p>
        </p:txBody>
      </p:sp>
      <p:sp>
        <p:nvSpPr>
          <p:cNvPr id="21" name="Text 16"/>
          <p:cNvSpPr/>
          <p:nvPr/>
        </p:nvSpPr>
        <p:spPr>
          <a:xfrm>
            <a:off x="7535347" y="5167670"/>
            <a:ext cx="6374249" cy="256342"/>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Converted various units to a consistent metric (e.g., kg) for comparability.</a:t>
            </a:r>
            <a:endParaRPr lang="en-US" sz="1250" dirty="0"/>
          </a:p>
        </p:txBody>
      </p:sp>
      <p:sp>
        <p:nvSpPr>
          <p:cNvPr id="22" name="Shape 17"/>
          <p:cNvSpPr/>
          <p:nvPr/>
        </p:nvSpPr>
        <p:spPr>
          <a:xfrm>
            <a:off x="560665" y="6441162"/>
            <a:ext cx="6694408" cy="160139"/>
          </a:xfrm>
          <a:prstGeom prst="roundRect">
            <a:avLst>
              <a:gd name="adj" fmla="val 90034"/>
            </a:avLst>
          </a:prstGeom>
          <a:solidFill>
            <a:srgbClr val="EEEFF5"/>
          </a:solidFill>
          <a:ln/>
          <a:effectLst>
            <a:outerShdw blurRad="39370" dist="19050" dir="13500000" algn="bl" rotWithShape="0">
              <a:srgbClr val="FFFFFF">
                <a:alpha val="70000"/>
              </a:srgbClr>
            </a:outerShdw>
          </a:effectLst>
        </p:spPr>
      </p:sp>
      <p:sp>
        <p:nvSpPr>
          <p:cNvPr id="23" name="Text 18"/>
          <p:cNvSpPr/>
          <p:nvPr/>
        </p:nvSpPr>
        <p:spPr>
          <a:xfrm>
            <a:off x="720804" y="6761440"/>
            <a:ext cx="3541990"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One-Hot Encode Categorical Variables</a:t>
            </a:r>
            <a:endParaRPr lang="en-US" sz="1650" dirty="0"/>
          </a:p>
        </p:txBody>
      </p:sp>
      <p:sp>
        <p:nvSpPr>
          <p:cNvPr id="24" name="Text 19"/>
          <p:cNvSpPr/>
          <p:nvPr/>
        </p:nvSpPr>
        <p:spPr>
          <a:xfrm>
            <a:off x="720804" y="7120890"/>
            <a:ext cx="6374130" cy="51268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Transformed qualitative features like 'launch site' into numerical format for modeling.</a:t>
            </a:r>
            <a:endParaRPr lang="en-US" sz="1250" dirty="0"/>
          </a:p>
        </p:txBody>
      </p:sp>
      <p:sp>
        <p:nvSpPr>
          <p:cNvPr id="25" name="Shape 20"/>
          <p:cNvSpPr/>
          <p:nvPr/>
        </p:nvSpPr>
        <p:spPr>
          <a:xfrm>
            <a:off x="7375208" y="6200894"/>
            <a:ext cx="6694527" cy="160139"/>
          </a:xfrm>
          <a:prstGeom prst="roundRect">
            <a:avLst>
              <a:gd name="adj" fmla="val 90034"/>
            </a:avLst>
          </a:prstGeom>
          <a:solidFill>
            <a:srgbClr val="EEEFF5"/>
          </a:solidFill>
          <a:ln/>
          <a:effectLst>
            <a:outerShdw blurRad="39370" dist="19050" dir="13500000" algn="bl" rotWithShape="0">
              <a:srgbClr val="FFFFFF">
                <a:alpha val="70000"/>
              </a:srgbClr>
            </a:outerShdw>
          </a:effectLst>
        </p:spPr>
      </p:sp>
      <p:sp>
        <p:nvSpPr>
          <p:cNvPr id="26" name="Text 21"/>
          <p:cNvSpPr/>
          <p:nvPr/>
        </p:nvSpPr>
        <p:spPr>
          <a:xfrm>
            <a:off x="7535347" y="6521172"/>
            <a:ext cx="2107883" cy="263366"/>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Barlow Bold" pitchFamily="34" charset="0"/>
                <a:ea typeface="Barlow Bold" pitchFamily="34" charset="-122"/>
                <a:cs typeface="Barlow Bold" pitchFamily="34" charset="-120"/>
              </a:rPr>
              <a:t>Tools Utilized</a:t>
            </a:r>
            <a:endParaRPr lang="en-US" sz="1650" dirty="0"/>
          </a:p>
        </p:txBody>
      </p:sp>
      <p:sp>
        <p:nvSpPr>
          <p:cNvPr id="27" name="Text 22"/>
          <p:cNvSpPr/>
          <p:nvPr/>
        </p:nvSpPr>
        <p:spPr>
          <a:xfrm>
            <a:off x="7535347" y="6880622"/>
            <a:ext cx="6374249" cy="256342"/>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Montserrat" pitchFamily="34" charset="0"/>
                <a:ea typeface="Montserrat" pitchFamily="34" charset="-122"/>
                <a:cs typeface="Montserrat" pitchFamily="34" charset="-120"/>
              </a:rPr>
              <a:t>Leveraged Pandas for data manipulation and NumPy for numerical operations.</a:t>
            </a:r>
            <a:endParaRPr lang="en-US" sz="1250" dirty="0"/>
          </a:p>
        </p:txBody>
      </p:sp>
      <p:sp>
        <p:nvSpPr>
          <p:cNvPr id="28" name="Rectangle 27">
            <a:extLst>
              <a:ext uri="{FF2B5EF4-FFF2-40B4-BE49-F238E27FC236}">
                <a16:creationId xmlns:a16="http://schemas.microsoft.com/office/drawing/2014/main" id="{D1C53E79-D790-7270-3B0C-9FA3FDD40B7D}"/>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06642"/>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Exploratory Data Analysis (EDA) Overview</a:t>
            </a:r>
            <a:endParaRPr lang="en-US" sz="4450" dirty="0"/>
          </a:p>
        </p:txBody>
      </p:sp>
      <p:sp>
        <p:nvSpPr>
          <p:cNvPr id="4" name="Text 1"/>
          <p:cNvSpPr/>
          <p:nvPr/>
        </p:nvSpPr>
        <p:spPr>
          <a:xfrm>
            <a:off x="758309" y="3456980"/>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Our EDA process was designed to uncover hidden patterns, correlations, and anomalies within the SpaceX launch data, laying the groundwork for robust predictive modeling.</a:t>
            </a:r>
            <a:endParaRPr lang="en-US" sz="1700" dirty="0"/>
          </a:p>
        </p:txBody>
      </p:sp>
      <p:sp>
        <p:nvSpPr>
          <p:cNvPr id="5" name="Text 2"/>
          <p:cNvSpPr/>
          <p:nvPr/>
        </p:nvSpPr>
        <p:spPr>
          <a:xfrm>
            <a:off x="758309" y="4740831"/>
            <a:ext cx="7627382" cy="346710"/>
          </a:xfrm>
          <a:prstGeom prst="rect">
            <a:avLst/>
          </a:prstGeom>
          <a:noFill/>
          <a:ln/>
        </p:spPr>
        <p:txBody>
          <a:bodyPr wrap="none" lIns="0" tIns="0" rIns="0" bIns="0" rtlCol="0" anchor="t"/>
          <a:lstStyle/>
          <a:p>
            <a:pPr marL="0" indent="0" algn="l">
              <a:lnSpc>
                <a:spcPts val="2700"/>
              </a:lnSpc>
              <a:buNone/>
            </a:pPr>
            <a:r>
              <a:rPr lang="en-US" sz="1700" b="1" dirty="0">
                <a:solidFill>
                  <a:srgbClr val="272525"/>
                </a:solidFill>
                <a:latin typeface="Montserrat" pitchFamily="34" charset="0"/>
                <a:ea typeface="Montserrat" pitchFamily="34" charset="-122"/>
                <a:cs typeface="Montserrat" pitchFamily="34" charset="-120"/>
              </a:rPr>
              <a:t>Goals:</a:t>
            </a:r>
            <a:endParaRPr lang="en-US" sz="1700" dirty="0"/>
          </a:p>
        </p:txBody>
      </p:sp>
      <p:sp>
        <p:nvSpPr>
          <p:cNvPr id="6" name="Text 3"/>
          <p:cNvSpPr/>
          <p:nvPr/>
        </p:nvSpPr>
        <p:spPr>
          <a:xfrm>
            <a:off x="758309" y="5331262"/>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Identify underlying patterns and trends in launch success.</a:t>
            </a:r>
            <a:endParaRPr lang="en-US" sz="1700" dirty="0"/>
          </a:p>
        </p:txBody>
      </p:sp>
      <p:sp>
        <p:nvSpPr>
          <p:cNvPr id="7" name="Text 4"/>
          <p:cNvSpPr/>
          <p:nvPr/>
        </p:nvSpPr>
        <p:spPr>
          <a:xfrm>
            <a:off x="758309" y="5753695"/>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Uncover correlations between various mission parameters.</a:t>
            </a:r>
            <a:endParaRPr lang="en-US" sz="1700" dirty="0"/>
          </a:p>
        </p:txBody>
      </p:sp>
      <p:sp>
        <p:nvSpPr>
          <p:cNvPr id="8" name="Text 5"/>
          <p:cNvSpPr/>
          <p:nvPr/>
        </p:nvSpPr>
        <p:spPr>
          <a:xfrm>
            <a:off x="758309" y="6176129"/>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Detect anomalies or outliers that could impact model accuracy.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076920"/>
            <a:ext cx="7849910"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Visual Analytics Methodologies</a:t>
            </a:r>
            <a:endParaRPr lang="en-US" sz="4450" dirty="0"/>
          </a:p>
        </p:txBody>
      </p:sp>
      <p:sp>
        <p:nvSpPr>
          <p:cNvPr id="3" name="Text 1"/>
          <p:cNvSpPr/>
          <p:nvPr/>
        </p:nvSpPr>
        <p:spPr>
          <a:xfrm>
            <a:off x="758309" y="2222897"/>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Our exploratory data analysis heavily relied on advanced visual analytics techniques to gain deeper insights into the Falcon 9 launch data.</a:t>
            </a:r>
            <a:endParaRPr lang="en-US" sz="1700" dirty="0"/>
          </a:p>
        </p:txBody>
      </p:sp>
      <p:pic>
        <p:nvPicPr>
          <p:cNvPr id="4" name="Image 0" descr="preencoded.png"/>
          <p:cNvPicPr>
            <a:picLocks noChangeAspect="1"/>
          </p:cNvPicPr>
          <p:nvPr/>
        </p:nvPicPr>
        <p:blipFill>
          <a:blip r:embed="rId3"/>
          <a:stretch>
            <a:fillRect/>
          </a:stretch>
        </p:blipFill>
        <p:spPr>
          <a:xfrm>
            <a:off x="758309" y="3160038"/>
            <a:ext cx="2430542" cy="1502092"/>
          </a:xfrm>
          <a:prstGeom prst="rect">
            <a:avLst/>
          </a:prstGeom>
        </p:spPr>
      </p:pic>
      <p:sp>
        <p:nvSpPr>
          <p:cNvPr id="5" name="Text 2"/>
          <p:cNvSpPr/>
          <p:nvPr/>
        </p:nvSpPr>
        <p:spPr>
          <a:xfrm>
            <a:off x="758309" y="49328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Distribution Analysis</a:t>
            </a:r>
            <a:endParaRPr lang="en-US" sz="2200" dirty="0"/>
          </a:p>
        </p:txBody>
      </p:sp>
      <p:sp>
        <p:nvSpPr>
          <p:cNvPr id="6" name="Text 3"/>
          <p:cNvSpPr/>
          <p:nvPr/>
        </p:nvSpPr>
        <p:spPr>
          <a:xfrm>
            <a:off x="758309" y="5419011"/>
            <a:ext cx="4190762"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Utilized histograms and box plots to understand the spread, central tendency, and outliers of key numerical features like payload mass and flight number.</a:t>
            </a:r>
            <a:endParaRPr lang="en-US" sz="1700" dirty="0"/>
          </a:p>
        </p:txBody>
      </p:sp>
      <p:pic>
        <p:nvPicPr>
          <p:cNvPr id="7" name="Image 1" descr="preencoded.png"/>
          <p:cNvPicPr>
            <a:picLocks noChangeAspect="1"/>
          </p:cNvPicPr>
          <p:nvPr/>
        </p:nvPicPr>
        <p:blipFill>
          <a:blip r:embed="rId4"/>
          <a:stretch>
            <a:fillRect/>
          </a:stretch>
        </p:blipFill>
        <p:spPr>
          <a:xfrm>
            <a:off x="5219819" y="3160038"/>
            <a:ext cx="2430542" cy="1502092"/>
          </a:xfrm>
          <a:prstGeom prst="rect">
            <a:avLst/>
          </a:prstGeom>
        </p:spPr>
      </p:pic>
      <p:sp>
        <p:nvSpPr>
          <p:cNvPr id="8" name="Text 4"/>
          <p:cNvSpPr/>
          <p:nvPr/>
        </p:nvSpPr>
        <p:spPr>
          <a:xfrm>
            <a:off x="5219819" y="49328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Correlation Analysis</a:t>
            </a:r>
            <a:endParaRPr lang="en-US" sz="2200" dirty="0"/>
          </a:p>
        </p:txBody>
      </p:sp>
      <p:sp>
        <p:nvSpPr>
          <p:cNvPr id="9" name="Text 5"/>
          <p:cNvSpPr/>
          <p:nvPr/>
        </p:nvSpPr>
        <p:spPr>
          <a:xfrm>
            <a:off x="5219819" y="5419011"/>
            <a:ext cx="4190762"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Employed scatter plots and heatmaps to visualize relationships between variables, identifying potential correlations affecting landing success.</a:t>
            </a:r>
            <a:endParaRPr lang="en-US" sz="1700" dirty="0"/>
          </a:p>
        </p:txBody>
      </p:sp>
      <p:pic>
        <p:nvPicPr>
          <p:cNvPr id="10" name="Image 2" descr="preencoded.png"/>
          <p:cNvPicPr>
            <a:picLocks noChangeAspect="1"/>
          </p:cNvPicPr>
          <p:nvPr/>
        </p:nvPicPr>
        <p:blipFill>
          <a:blip r:embed="rId5"/>
          <a:stretch>
            <a:fillRect/>
          </a:stretch>
        </p:blipFill>
        <p:spPr>
          <a:xfrm>
            <a:off x="9681329" y="3160038"/>
            <a:ext cx="2430542" cy="1502092"/>
          </a:xfrm>
          <a:prstGeom prst="rect">
            <a:avLst/>
          </a:prstGeom>
        </p:spPr>
      </p:pic>
      <p:sp>
        <p:nvSpPr>
          <p:cNvPr id="11" name="Text 6"/>
          <p:cNvSpPr/>
          <p:nvPr/>
        </p:nvSpPr>
        <p:spPr>
          <a:xfrm>
            <a:off x="9681329" y="49328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Geospatial Analysis</a:t>
            </a:r>
            <a:endParaRPr lang="en-US" sz="2200" dirty="0"/>
          </a:p>
        </p:txBody>
      </p:sp>
      <p:sp>
        <p:nvSpPr>
          <p:cNvPr id="12" name="Text 7"/>
          <p:cNvSpPr/>
          <p:nvPr/>
        </p:nvSpPr>
        <p:spPr>
          <a:xfrm>
            <a:off x="9681329" y="5419011"/>
            <a:ext cx="4190762"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Leveraged interactive maps (e.g., Folium) to visualize launch sites, landing zones, and their geographical impact on mission outcomes.</a:t>
            </a:r>
            <a:endParaRPr lang="en-US" sz="1700" dirty="0"/>
          </a:p>
        </p:txBody>
      </p:sp>
      <p:sp>
        <p:nvSpPr>
          <p:cNvPr id="13" name="Rectangle 12">
            <a:extLst>
              <a:ext uri="{FF2B5EF4-FFF2-40B4-BE49-F238E27FC236}">
                <a16:creationId xmlns:a16="http://schemas.microsoft.com/office/drawing/2014/main" id="{0C6C48F6-4CCF-0203-2DA7-917DCDD85DB7}"/>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79333" y="546259"/>
            <a:ext cx="5366623" cy="356592"/>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Distribution Analysis: Data Characteristics</a:t>
            </a:r>
            <a:endParaRPr lang="en-US" sz="2200" dirty="0"/>
          </a:p>
        </p:txBody>
      </p:sp>
      <p:sp>
        <p:nvSpPr>
          <p:cNvPr id="3" name="Text 1"/>
          <p:cNvSpPr/>
          <p:nvPr/>
        </p:nvSpPr>
        <p:spPr>
          <a:xfrm>
            <a:off x="379333" y="1119545"/>
            <a:ext cx="1387173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Understanding variable distributions provided key insights into Falcon 9 launch data, informing potential influences on landing success.</a:t>
            </a:r>
            <a:endParaRPr lang="en-US" sz="850" dirty="0"/>
          </a:p>
        </p:txBody>
      </p:sp>
      <p:sp>
        <p:nvSpPr>
          <p:cNvPr id="4" name="Shape 2"/>
          <p:cNvSpPr/>
          <p:nvPr/>
        </p:nvSpPr>
        <p:spPr>
          <a:xfrm>
            <a:off x="379333" y="1414820"/>
            <a:ext cx="6881693" cy="663773"/>
          </a:xfrm>
          <a:prstGeom prst="roundRect">
            <a:avLst>
              <a:gd name="adj" fmla="val 11021"/>
            </a:avLst>
          </a:prstGeom>
          <a:noFill/>
          <a:ln w="15240">
            <a:solidFill>
              <a:srgbClr val="C1C3D0"/>
            </a:solidFill>
            <a:prstDash val="solid"/>
          </a:ln>
          <a:effectLst>
            <a:outerShdw blurRad="26670" dist="12700" dir="13500000" algn="bl" rotWithShape="0">
              <a:srgbClr val="FFFFFF">
                <a:alpha val="70000"/>
              </a:srgbClr>
            </a:outerShdw>
          </a:effectLst>
        </p:spPr>
      </p:sp>
      <p:pic>
        <p:nvPicPr>
          <p:cNvPr id="5" name="Image 0" descr="preencoded.png"/>
          <p:cNvPicPr>
            <a:picLocks noChangeAspect="1"/>
          </p:cNvPicPr>
          <p:nvPr/>
        </p:nvPicPr>
        <p:blipFill>
          <a:blip r:embed="rId3"/>
          <a:stretch>
            <a:fillRect/>
          </a:stretch>
        </p:blipFill>
        <p:spPr>
          <a:xfrm>
            <a:off x="364093" y="1414820"/>
            <a:ext cx="60960" cy="663773"/>
          </a:xfrm>
          <a:prstGeom prst="rect">
            <a:avLst/>
          </a:prstGeom>
        </p:spPr>
      </p:pic>
      <p:sp>
        <p:nvSpPr>
          <p:cNvPr id="6" name="Text 3"/>
          <p:cNvSpPr/>
          <p:nvPr/>
        </p:nvSpPr>
        <p:spPr>
          <a:xfrm>
            <a:off x="548640" y="1538407"/>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Payload Mass</a:t>
            </a:r>
            <a:endParaRPr lang="en-US" sz="1100" dirty="0"/>
          </a:p>
        </p:txBody>
      </p:sp>
      <p:sp>
        <p:nvSpPr>
          <p:cNvPr id="7" name="Text 4"/>
          <p:cNvSpPr/>
          <p:nvPr/>
        </p:nvSpPr>
        <p:spPr>
          <a:xfrm>
            <a:off x="548640" y="1781651"/>
            <a:ext cx="658880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Analyzed payload mass distribution for correlation with landing outcomes; histograms revealed common ranges.</a:t>
            </a:r>
            <a:endParaRPr lang="en-US" sz="850" dirty="0"/>
          </a:p>
        </p:txBody>
      </p:sp>
      <p:sp>
        <p:nvSpPr>
          <p:cNvPr id="8" name="Shape 5"/>
          <p:cNvSpPr/>
          <p:nvPr/>
        </p:nvSpPr>
        <p:spPr>
          <a:xfrm>
            <a:off x="7369373" y="1414820"/>
            <a:ext cx="6881693" cy="663773"/>
          </a:xfrm>
          <a:prstGeom prst="roundRect">
            <a:avLst>
              <a:gd name="adj" fmla="val 11021"/>
            </a:avLst>
          </a:prstGeom>
          <a:noFill/>
          <a:ln w="15240">
            <a:solidFill>
              <a:srgbClr val="C1C3D0"/>
            </a:solidFill>
            <a:prstDash val="solid"/>
          </a:ln>
          <a:effectLst>
            <a:outerShdw blurRad="26670" dist="12700" dir="13500000" algn="bl" rotWithShape="0">
              <a:srgbClr val="FFFFFF">
                <a:alpha val="70000"/>
              </a:srgbClr>
            </a:outerShdw>
          </a:effectLst>
        </p:spPr>
      </p:sp>
      <p:pic>
        <p:nvPicPr>
          <p:cNvPr id="9" name="Image 1" descr="preencoded.png"/>
          <p:cNvPicPr>
            <a:picLocks noChangeAspect="1"/>
          </p:cNvPicPr>
          <p:nvPr/>
        </p:nvPicPr>
        <p:blipFill>
          <a:blip r:embed="rId3"/>
          <a:stretch>
            <a:fillRect/>
          </a:stretch>
        </p:blipFill>
        <p:spPr>
          <a:xfrm>
            <a:off x="7354133" y="1414820"/>
            <a:ext cx="60960" cy="663773"/>
          </a:xfrm>
          <a:prstGeom prst="rect">
            <a:avLst/>
          </a:prstGeom>
        </p:spPr>
      </p:pic>
      <p:sp>
        <p:nvSpPr>
          <p:cNvPr id="10" name="Text 6"/>
          <p:cNvSpPr/>
          <p:nvPr/>
        </p:nvSpPr>
        <p:spPr>
          <a:xfrm>
            <a:off x="7538680" y="1538407"/>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Flight Number</a:t>
            </a:r>
            <a:endParaRPr lang="en-US" sz="1100" dirty="0"/>
          </a:p>
        </p:txBody>
      </p:sp>
      <p:sp>
        <p:nvSpPr>
          <p:cNvPr id="11" name="Text 7"/>
          <p:cNvSpPr/>
          <p:nvPr/>
        </p:nvSpPr>
        <p:spPr>
          <a:xfrm>
            <a:off x="7538680" y="1781651"/>
            <a:ext cx="658880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Examined flight number distribution for trends in success rates as technology refined.</a:t>
            </a:r>
            <a:endParaRPr lang="en-US" sz="850" dirty="0"/>
          </a:p>
        </p:txBody>
      </p:sp>
      <p:sp>
        <p:nvSpPr>
          <p:cNvPr id="12" name="Shape 8"/>
          <p:cNvSpPr/>
          <p:nvPr/>
        </p:nvSpPr>
        <p:spPr>
          <a:xfrm>
            <a:off x="379333" y="2186940"/>
            <a:ext cx="6881693" cy="663773"/>
          </a:xfrm>
          <a:prstGeom prst="roundRect">
            <a:avLst>
              <a:gd name="adj" fmla="val 11021"/>
            </a:avLst>
          </a:prstGeom>
          <a:noFill/>
          <a:ln w="15240">
            <a:solidFill>
              <a:srgbClr val="C1C3D0"/>
            </a:solidFill>
            <a:prstDash val="solid"/>
          </a:ln>
          <a:effectLst>
            <a:outerShdw blurRad="26670" dist="12700" dir="13500000" algn="bl" rotWithShape="0">
              <a:srgbClr val="FFFFFF">
                <a:alpha val="70000"/>
              </a:srgbClr>
            </a:outerShdw>
          </a:effectLst>
        </p:spPr>
      </p:sp>
      <p:pic>
        <p:nvPicPr>
          <p:cNvPr id="13" name="Image 2" descr="preencoded.png"/>
          <p:cNvPicPr>
            <a:picLocks noChangeAspect="1"/>
          </p:cNvPicPr>
          <p:nvPr/>
        </p:nvPicPr>
        <p:blipFill>
          <a:blip r:embed="rId3"/>
          <a:stretch>
            <a:fillRect/>
          </a:stretch>
        </p:blipFill>
        <p:spPr>
          <a:xfrm>
            <a:off x="364093" y="2186940"/>
            <a:ext cx="60960" cy="663773"/>
          </a:xfrm>
          <a:prstGeom prst="rect">
            <a:avLst/>
          </a:prstGeom>
        </p:spPr>
      </p:pic>
      <p:sp>
        <p:nvSpPr>
          <p:cNvPr id="14" name="Text 9"/>
          <p:cNvSpPr/>
          <p:nvPr/>
        </p:nvSpPr>
        <p:spPr>
          <a:xfrm>
            <a:off x="548640" y="2310527"/>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Outlier Detection</a:t>
            </a:r>
            <a:endParaRPr lang="en-US" sz="1100" dirty="0"/>
          </a:p>
        </p:txBody>
      </p:sp>
      <p:sp>
        <p:nvSpPr>
          <p:cNvPr id="15" name="Text 10"/>
          <p:cNvSpPr/>
          <p:nvPr/>
        </p:nvSpPr>
        <p:spPr>
          <a:xfrm>
            <a:off x="548640" y="2553772"/>
            <a:ext cx="658880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Box plots identified unusual data points (e.g., heavy payloads, early flights) crucial for model robustness.</a:t>
            </a:r>
            <a:endParaRPr lang="en-US" sz="850" dirty="0"/>
          </a:p>
        </p:txBody>
      </p:sp>
      <p:sp>
        <p:nvSpPr>
          <p:cNvPr id="16" name="Shape 11"/>
          <p:cNvSpPr/>
          <p:nvPr/>
        </p:nvSpPr>
        <p:spPr>
          <a:xfrm>
            <a:off x="7369373" y="2186940"/>
            <a:ext cx="6881693" cy="663773"/>
          </a:xfrm>
          <a:prstGeom prst="roundRect">
            <a:avLst>
              <a:gd name="adj" fmla="val 11021"/>
            </a:avLst>
          </a:prstGeom>
          <a:noFill/>
          <a:ln w="15240">
            <a:solidFill>
              <a:srgbClr val="C1C3D0"/>
            </a:solidFill>
            <a:prstDash val="solid"/>
          </a:ln>
          <a:effectLst>
            <a:outerShdw blurRad="26670" dist="12700" dir="13500000" algn="bl" rotWithShape="0">
              <a:srgbClr val="FFFFFF">
                <a:alpha val="70000"/>
              </a:srgbClr>
            </a:outerShdw>
          </a:effectLst>
        </p:spPr>
      </p:sp>
      <p:pic>
        <p:nvPicPr>
          <p:cNvPr id="17" name="Image 3" descr="preencoded.png"/>
          <p:cNvPicPr>
            <a:picLocks noChangeAspect="1"/>
          </p:cNvPicPr>
          <p:nvPr/>
        </p:nvPicPr>
        <p:blipFill>
          <a:blip r:embed="rId3"/>
          <a:stretch>
            <a:fillRect/>
          </a:stretch>
        </p:blipFill>
        <p:spPr>
          <a:xfrm>
            <a:off x="7354133" y="2186940"/>
            <a:ext cx="60960" cy="663773"/>
          </a:xfrm>
          <a:prstGeom prst="rect">
            <a:avLst/>
          </a:prstGeom>
        </p:spPr>
      </p:pic>
      <p:sp>
        <p:nvSpPr>
          <p:cNvPr id="18" name="Text 12"/>
          <p:cNvSpPr/>
          <p:nvPr/>
        </p:nvSpPr>
        <p:spPr>
          <a:xfrm>
            <a:off x="7538680" y="2310527"/>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Impact on Success</a:t>
            </a:r>
            <a:endParaRPr lang="en-US" sz="1100" dirty="0"/>
          </a:p>
        </p:txBody>
      </p:sp>
      <p:sp>
        <p:nvSpPr>
          <p:cNvPr id="19" name="Text 13"/>
          <p:cNvSpPr/>
          <p:nvPr/>
        </p:nvSpPr>
        <p:spPr>
          <a:xfrm>
            <a:off x="7538680" y="2553772"/>
            <a:ext cx="658880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Linked variable distributions to landing success rates, observing parameter effect on recovery probability.</a:t>
            </a:r>
            <a:endParaRPr lang="en-US" sz="850" dirty="0"/>
          </a:p>
        </p:txBody>
      </p:sp>
      <p:sp>
        <p:nvSpPr>
          <p:cNvPr id="20" name="Text 14"/>
          <p:cNvSpPr/>
          <p:nvPr/>
        </p:nvSpPr>
        <p:spPr>
          <a:xfrm>
            <a:off x="379333" y="3013234"/>
            <a:ext cx="5896451" cy="356592"/>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Correlation Analysis: Uncovering Relationships</a:t>
            </a:r>
            <a:endParaRPr lang="en-US" sz="2200" dirty="0"/>
          </a:p>
        </p:txBody>
      </p:sp>
      <p:sp>
        <p:nvSpPr>
          <p:cNvPr id="21" name="Text 15"/>
          <p:cNvSpPr/>
          <p:nvPr/>
        </p:nvSpPr>
        <p:spPr>
          <a:xfrm>
            <a:off x="379333" y="3532346"/>
            <a:ext cx="1387173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Our analysis identified how different mission parameters relate to Falcon 9 first stage landing success.</a:t>
            </a:r>
            <a:endParaRPr lang="en-US" sz="850" dirty="0"/>
          </a:p>
        </p:txBody>
      </p:sp>
      <p:sp>
        <p:nvSpPr>
          <p:cNvPr id="22" name="Shape 16"/>
          <p:cNvSpPr/>
          <p:nvPr/>
        </p:nvSpPr>
        <p:spPr>
          <a:xfrm>
            <a:off x="379333" y="3990142"/>
            <a:ext cx="6881693" cy="811173"/>
          </a:xfrm>
          <a:prstGeom prst="roundRect">
            <a:avLst>
              <a:gd name="adj" fmla="val 9018"/>
            </a:avLst>
          </a:prstGeom>
          <a:noFill/>
          <a:ln/>
          <a:effectLst>
            <a:outerShdw blurRad="26670" dist="12700" dir="13500000" algn="bl" rotWithShape="0">
              <a:srgbClr val="FFFFFF">
                <a:alpha val="70000"/>
              </a:srgbClr>
            </a:outerShdw>
          </a:effectLst>
        </p:spPr>
      </p:sp>
      <p:pic>
        <p:nvPicPr>
          <p:cNvPr id="23" name="Image 4" descr="preencoded.png"/>
          <p:cNvPicPr>
            <a:picLocks noChangeAspect="1"/>
          </p:cNvPicPr>
          <p:nvPr/>
        </p:nvPicPr>
        <p:blipFill>
          <a:blip r:embed="rId4"/>
          <a:stretch>
            <a:fillRect/>
          </a:stretch>
        </p:blipFill>
        <p:spPr>
          <a:xfrm>
            <a:off x="379333" y="3974902"/>
            <a:ext cx="6881693" cy="60960"/>
          </a:xfrm>
          <a:prstGeom prst="rect">
            <a:avLst/>
          </a:prstGeom>
        </p:spPr>
      </p:pic>
      <p:pic>
        <p:nvPicPr>
          <p:cNvPr id="24" name="Image 5" descr="preencoded.png"/>
          <p:cNvPicPr>
            <a:picLocks noChangeAspect="1"/>
          </p:cNvPicPr>
          <p:nvPr/>
        </p:nvPicPr>
        <p:blipFill>
          <a:blip r:embed="rId5"/>
          <a:stretch>
            <a:fillRect/>
          </a:stretch>
        </p:blipFill>
        <p:spPr>
          <a:xfrm>
            <a:off x="3657540" y="3827621"/>
            <a:ext cx="325160" cy="325160"/>
          </a:xfrm>
          <a:prstGeom prst="rect">
            <a:avLst/>
          </a:prstGeom>
        </p:spPr>
      </p:pic>
      <p:pic>
        <p:nvPicPr>
          <p:cNvPr id="25" name="Image 6" descr="preencoded.png"/>
          <p:cNvPicPr>
            <a:picLocks noChangeAspect="1"/>
          </p:cNvPicPr>
          <p:nvPr/>
        </p:nvPicPr>
        <p:blipFill>
          <a:blip r:embed="rId6"/>
          <a:stretch>
            <a:fillRect/>
          </a:stretch>
        </p:blipFill>
        <p:spPr>
          <a:xfrm>
            <a:off x="3755053" y="3908941"/>
            <a:ext cx="130016" cy="162520"/>
          </a:xfrm>
          <a:prstGeom prst="rect">
            <a:avLst/>
          </a:prstGeom>
        </p:spPr>
      </p:pic>
      <p:sp>
        <p:nvSpPr>
          <p:cNvPr id="26" name="Text 17"/>
          <p:cNvSpPr/>
          <p:nvPr/>
        </p:nvSpPr>
        <p:spPr>
          <a:xfrm>
            <a:off x="502920" y="4261128"/>
            <a:ext cx="1572458"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Identifying Relationships</a:t>
            </a:r>
            <a:endParaRPr lang="en-US" sz="1100" dirty="0"/>
          </a:p>
        </p:txBody>
      </p:sp>
      <p:sp>
        <p:nvSpPr>
          <p:cNvPr id="27" name="Text 18"/>
          <p:cNvSpPr/>
          <p:nvPr/>
        </p:nvSpPr>
        <p:spPr>
          <a:xfrm>
            <a:off x="502920" y="4504373"/>
            <a:ext cx="663452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Examined how variables influence each other and landing outcomes.</a:t>
            </a:r>
            <a:endParaRPr lang="en-US" sz="850" dirty="0"/>
          </a:p>
        </p:txBody>
      </p:sp>
      <p:sp>
        <p:nvSpPr>
          <p:cNvPr id="28" name="Shape 19"/>
          <p:cNvSpPr/>
          <p:nvPr/>
        </p:nvSpPr>
        <p:spPr>
          <a:xfrm>
            <a:off x="7369373" y="3990142"/>
            <a:ext cx="6881693" cy="811173"/>
          </a:xfrm>
          <a:prstGeom prst="roundRect">
            <a:avLst>
              <a:gd name="adj" fmla="val 9018"/>
            </a:avLst>
          </a:prstGeom>
          <a:noFill/>
          <a:ln/>
          <a:effectLst>
            <a:outerShdw blurRad="26670" dist="12700" dir="13500000" algn="bl" rotWithShape="0">
              <a:srgbClr val="FFFFFF">
                <a:alpha val="70000"/>
              </a:srgbClr>
            </a:outerShdw>
          </a:effectLst>
        </p:spPr>
      </p:sp>
      <p:pic>
        <p:nvPicPr>
          <p:cNvPr id="29" name="Image 7" descr="preencoded.png"/>
          <p:cNvPicPr>
            <a:picLocks noChangeAspect="1"/>
          </p:cNvPicPr>
          <p:nvPr/>
        </p:nvPicPr>
        <p:blipFill>
          <a:blip r:embed="rId4"/>
          <a:stretch>
            <a:fillRect/>
          </a:stretch>
        </p:blipFill>
        <p:spPr>
          <a:xfrm>
            <a:off x="7369373" y="3974902"/>
            <a:ext cx="6881693" cy="60960"/>
          </a:xfrm>
          <a:prstGeom prst="rect">
            <a:avLst/>
          </a:prstGeom>
        </p:spPr>
      </p:pic>
      <p:pic>
        <p:nvPicPr>
          <p:cNvPr id="30" name="Image 8" descr="preencoded.png"/>
          <p:cNvPicPr>
            <a:picLocks noChangeAspect="1"/>
          </p:cNvPicPr>
          <p:nvPr/>
        </p:nvPicPr>
        <p:blipFill>
          <a:blip r:embed="rId5"/>
          <a:stretch>
            <a:fillRect/>
          </a:stretch>
        </p:blipFill>
        <p:spPr>
          <a:xfrm>
            <a:off x="10647581" y="3827621"/>
            <a:ext cx="325160" cy="325160"/>
          </a:xfrm>
          <a:prstGeom prst="rect">
            <a:avLst/>
          </a:prstGeom>
        </p:spPr>
      </p:pic>
      <p:pic>
        <p:nvPicPr>
          <p:cNvPr id="31" name="Image 9" descr="preencoded.png"/>
          <p:cNvPicPr>
            <a:picLocks noChangeAspect="1"/>
          </p:cNvPicPr>
          <p:nvPr/>
        </p:nvPicPr>
        <p:blipFill>
          <a:blip r:embed="rId7"/>
          <a:stretch>
            <a:fillRect/>
          </a:stretch>
        </p:blipFill>
        <p:spPr>
          <a:xfrm>
            <a:off x="10745093" y="3908941"/>
            <a:ext cx="130016" cy="162520"/>
          </a:xfrm>
          <a:prstGeom prst="rect">
            <a:avLst/>
          </a:prstGeom>
        </p:spPr>
      </p:pic>
      <p:sp>
        <p:nvSpPr>
          <p:cNvPr id="32" name="Text 20"/>
          <p:cNvSpPr/>
          <p:nvPr/>
        </p:nvSpPr>
        <p:spPr>
          <a:xfrm>
            <a:off x="7492960" y="4261128"/>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Payload Mass Impact</a:t>
            </a:r>
            <a:endParaRPr lang="en-US" sz="1100" dirty="0"/>
          </a:p>
        </p:txBody>
      </p:sp>
      <p:sp>
        <p:nvSpPr>
          <p:cNvPr id="33" name="Text 21"/>
          <p:cNvSpPr/>
          <p:nvPr/>
        </p:nvSpPr>
        <p:spPr>
          <a:xfrm>
            <a:off x="7492960" y="4504373"/>
            <a:ext cx="663452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Investigated how varying payload masses affect landing success rates.</a:t>
            </a:r>
            <a:endParaRPr lang="en-US" sz="850" dirty="0"/>
          </a:p>
        </p:txBody>
      </p:sp>
      <p:sp>
        <p:nvSpPr>
          <p:cNvPr id="34" name="Shape 22"/>
          <p:cNvSpPr/>
          <p:nvPr/>
        </p:nvSpPr>
        <p:spPr>
          <a:xfrm>
            <a:off x="379333" y="5072182"/>
            <a:ext cx="6881693" cy="811173"/>
          </a:xfrm>
          <a:prstGeom prst="roundRect">
            <a:avLst>
              <a:gd name="adj" fmla="val 9018"/>
            </a:avLst>
          </a:prstGeom>
          <a:noFill/>
          <a:ln/>
          <a:effectLst>
            <a:outerShdw blurRad="26670" dist="12700" dir="13500000" algn="bl" rotWithShape="0">
              <a:srgbClr val="FFFFFF">
                <a:alpha val="70000"/>
              </a:srgbClr>
            </a:outerShdw>
          </a:effectLst>
        </p:spPr>
      </p:sp>
      <p:pic>
        <p:nvPicPr>
          <p:cNvPr id="35" name="Image 10" descr="preencoded.png"/>
          <p:cNvPicPr>
            <a:picLocks noChangeAspect="1"/>
          </p:cNvPicPr>
          <p:nvPr/>
        </p:nvPicPr>
        <p:blipFill>
          <a:blip r:embed="rId4"/>
          <a:stretch>
            <a:fillRect/>
          </a:stretch>
        </p:blipFill>
        <p:spPr>
          <a:xfrm>
            <a:off x="379333" y="5056942"/>
            <a:ext cx="6881693" cy="60960"/>
          </a:xfrm>
          <a:prstGeom prst="rect">
            <a:avLst/>
          </a:prstGeom>
        </p:spPr>
      </p:pic>
      <p:pic>
        <p:nvPicPr>
          <p:cNvPr id="36" name="Image 11" descr="preencoded.png"/>
          <p:cNvPicPr>
            <a:picLocks noChangeAspect="1"/>
          </p:cNvPicPr>
          <p:nvPr/>
        </p:nvPicPr>
        <p:blipFill>
          <a:blip r:embed="rId5"/>
          <a:stretch>
            <a:fillRect/>
          </a:stretch>
        </p:blipFill>
        <p:spPr>
          <a:xfrm>
            <a:off x="3657540" y="4909661"/>
            <a:ext cx="325160" cy="325160"/>
          </a:xfrm>
          <a:prstGeom prst="rect">
            <a:avLst/>
          </a:prstGeom>
        </p:spPr>
      </p:pic>
      <p:pic>
        <p:nvPicPr>
          <p:cNvPr id="37" name="Image 12" descr="preencoded.png"/>
          <p:cNvPicPr>
            <a:picLocks noChangeAspect="1"/>
          </p:cNvPicPr>
          <p:nvPr/>
        </p:nvPicPr>
        <p:blipFill>
          <a:blip r:embed="rId8"/>
          <a:stretch>
            <a:fillRect/>
          </a:stretch>
        </p:blipFill>
        <p:spPr>
          <a:xfrm>
            <a:off x="3755053" y="4990981"/>
            <a:ext cx="130016" cy="162520"/>
          </a:xfrm>
          <a:prstGeom prst="rect">
            <a:avLst/>
          </a:prstGeom>
        </p:spPr>
      </p:pic>
      <p:sp>
        <p:nvSpPr>
          <p:cNvPr id="38" name="Text 23"/>
          <p:cNvSpPr/>
          <p:nvPr/>
        </p:nvSpPr>
        <p:spPr>
          <a:xfrm>
            <a:off x="502920" y="5343168"/>
            <a:ext cx="1685092"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Flight Number Progression</a:t>
            </a:r>
            <a:endParaRPr lang="en-US" sz="1100" dirty="0"/>
          </a:p>
        </p:txBody>
      </p:sp>
      <p:sp>
        <p:nvSpPr>
          <p:cNvPr id="39" name="Text 24"/>
          <p:cNvSpPr/>
          <p:nvPr/>
        </p:nvSpPr>
        <p:spPr>
          <a:xfrm>
            <a:off x="502920" y="5586413"/>
            <a:ext cx="663452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Analyzed increased flight numbers and improved landing reliability over time.</a:t>
            </a:r>
            <a:endParaRPr lang="en-US" sz="850" dirty="0"/>
          </a:p>
        </p:txBody>
      </p:sp>
      <p:sp>
        <p:nvSpPr>
          <p:cNvPr id="40" name="Shape 25"/>
          <p:cNvSpPr/>
          <p:nvPr/>
        </p:nvSpPr>
        <p:spPr>
          <a:xfrm>
            <a:off x="7369373" y="5072182"/>
            <a:ext cx="6881693" cy="811173"/>
          </a:xfrm>
          <a:prstGeom prst="roundRect">
            <a:avLst>
              <a:gd name="adj" fmla="val 9018"/>
            </a:avLst>
          </a:prstGeom>
          <a:noFill/>
          <a:ln/>
          <a:effectLst>
            <a:outerShdw blurRad="26670" dist="12700" dir="13500000" algn="bl" rotWithShape="0">
              <a:srgbClr val="FFFFFF">
                <a:alpha val="70000"/>
              </a:srgbClr>
            </a:outerShdw>
          </a:effectLst>
        </p:spPr>
      </p:sp>
      <p:pic>
        <p:nvPicPr>
          <p:cNvPr id="41" name="Image 13" descr="preencoded.png"/>
          <p:cNvPicPr>
            <a:picLocks noChangeAspect="1"/>
          </p:cNvPicPr>
          <p:nvPr/>
        </p:nvPicPr>
        <p:blipFill>
          <a:blip r:embed="rId4"/>
          <a:stretch>
            <a:fillRect/>
          </a:stretch>
        </p:blipFill>
        <p:spPr>
          <a:xfrm>
            <a:off x="7369373" y="5056942"/>
            <a:ext cx="6881693" cy="60960"/>
          </a:xfrm>
          <a:prstGeom prst="rect">
            <a:avLst/>
          </a:prstGeom>
        </p:spPr>
      </p:pic>
      <p:pic>
        <p:nvPicPr>
          <p:cNvPr id="42" name="Image 14" descr="preencoded.png"/>
          <p:cNvPicPr>
            <a:picLocks noChangeAspect="1"/>
          </p:cNvPicPr>
          <p:nvPr/>
        </p:nvPicPr>
        <p:blipFill>
          <a:blip r:embed="rId5"/>
          <a:stretch>
            <a:fillRect/>
          </a:stretch>
        </p:blipFill>
        <p:spPr>
          <a:xfrm>
            <a:off x="10647581" y="4909661"/>
            <a:ext cx="325160" cy="325160"/>
          </a:xfrm>
          <a:prstGeom prst="rect">
            <a:avLst/>
          </a:prstGeom>
        </p:spPr>
      </p:pic>
      <p:pic>
        <p:nvPicPr>
          <p:cNvPr id="43" name="Image 15" descr="preencoded.png"/>
          <p:cNvPicPr>
            <a:picLocks noChangeAspect="1"/>
          </p:cNvPicPr>
          <p:nvPr/>
        </p:nvPicPr>
        <p:blipFill>
          <a:blip r:embed="rId9"/>
          <a:stretch>
            <a:fillRect/>
          </a:stretch>
        </p:blipFill>
        <p:spPr>
          <a:xfrm>
            <a:off x="10745093" y="4990981"/>
            <a:ext cx="130016" cy="162520"/>
          </a:xfrm>
          <a:prstGeom prst="rect">
            <a:avLst/>
          </a:prstGeom>
        </p:spPr>
      </p:pic>
      <p:sp>
        <p:nvSpPr>
          <p:cNvPr id="44" name="Text 26"/>
          <p:cNvSpPr/>
          <p:nvPr/>
        </p:nvSpPr>
        <p:spPr>
          <a:xfrm>
            <a:off x="7492960" y="5343168"/>
            <a:ext cx="1503402"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Visualizing Connections</a:t>
            </a:r>
            <a:endParaRPr lang="en-US" sz="1100" dirty="0"/>
          </a:p>
        </p:txBody>
      </p:sp>
      <p:sp>
        <p:nvSpPr>
          <p:cNvPr id="45" name="Text 27"/>
          <p:cNvSpPr/>
          <p:nvPr/>
        </p:nvSpPr>
        <p:spPr>
          <a:xfrm>
            <a:off x="7492960" y="5586413"/>
            <a:ext cx="6634520"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Scatter plots and heatmaps visually represented correlation strength and direction.</a:t>
            </a:r>
            <a:endParaRPr lang="en-US" sz="850" dirty="0"/>
          </a:p>
        </p:txBody>
      </p:sp>
      <p:sp>
        <p:nvSpPr>
          <p:cNvPr id="46" name="Text 28"/>
          <p:cNvSpPr/>
          <p:nvPr/>
        </p:nvSpPr>
        <p:spPr>
          <a:xfrm>
            <a:off x="379333" y="6045875"/>
            <a:ext cx="4808934" cy="356592"/>
          </a:xfrm>
          <a:prstGeom prst="rect">
            <a:avLst/>
          </a:prstGeom>
          <a:noFill/>
          <a:ln/>
        </p:spPr>
        <p:txBody>
          <a:bodyPr wrap="none" lIns="0" tIns="0" rIns="0" bIns="0" rtlCol="0" anchor="t"/>
          <a:lstStyle/>
          <a:p>
            <a:pPr marL="0" indent="0" algn="l">
              <a:lnSpc>
                <a:spcPts val="2800"/>
              </a:lnSpc>
              <a:buNone/>
            </a:pPr>
            <a:r>
              <a:rPr lang="en-US" sz="2200" b="1" dirty="0">
                <a:solidFill>
                  <a:srgbClr val="7068F4"/>
                </a:solidFill>
                <a:latin typeface="Barlow Bold" pitchFamily="34" charset="0"/>
                <a:ea typeface="Barlow Bold" pitchFamily="34" charset="-122"/>
                <a:cs typeface="Barlow Bold" pitchFamily="34" charset="-120"/>
              </a:rPr>
              <a:t>Geospatial Analysis: Mapping Success</a:t>
            </a:r>
            <a:endParaRPr lang="en-US" sz="2200" dirty="0"/>
          </a:p>
        </p:txBody>
      </p:sp>
      <p:sp>
        <p:nvSpPr>
          <p:cNvPr id="47" name="Text 29"/>
          <p:cNvSpPr/>
          <p:nvPr/>
        </p:nvSpPr>
        <p:spPr>
          <a:xfrm>
            <a:off x="379333" y="6564987"/>
            <a:ext cx="13871734"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We used geospatial analysis to visualize geographical factors influencing Falcon 9 landing success.</a:t>
            </a:r>
            <a:endParaRPr lang="en-US" sz="850" dirty="0"/>
          </a:p>
        </p:txBody>
      </p:sp>
      <p:pic>
        <p:nvPicPr>
          <p:cNvPr id="48" name="Image 16" descr="preencoded.png"/>
          <p:cNvPicPr>
            <a:picLocks noChangeAspect="1"/>
          </p:cNvPicPr>
          <p:nvPr/>
        </p:nvPicPr>
        <p:blipFill>
          <a:blip r:embed="rId10"/>
          <a:stretch>
            <a:fillRect/>
          </a:stretch>
        </p:blipFill>
        <p:spPr>
          <a:xfrm>
            <a:off x="379333" y="6860262"/>
            <a:ext cx="270986" cy="270986"/>
          </a:xfrm>
          <a:prstGeom prst="rect">
            <a:avLst/>
          </a:prstGeom>
        </p:spPr>
      </p:pic>
      <p:sp>
        <p:nvSpPr>
          <p:cNvPr id="49" name="Text 30"/>
          <p:cNvSpPr/>
          <p:nvPr/>
        </p:nvSpPr>
        <p:spPr>
          <a:xfrm>
            <a:off x="379333" y="7266742"/>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Launch Sites</a:t>
            </a:r>
            <a:endParaRPr lang="en-US" sz="1100" dirty="0"/>
          </a:p>
        </p:txBody>
      </p:sp>
      <p:sp>
        <p:nvSpPr>
          <p:cNvPr id="50" name="Text 31"/>
          <p:cNvSpPr/>
          <p:nvPr/>
        </p:nvSpPr>
        <p:spPr>
          <a:xfrm>
            <a:off x="379333" y="7509986"/>
            <a:ext cx="4533543"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Analyzed success rates from global launchpads to identify optimal starting points.</a:t>
            </a:r>
            <a:endParaRPr lang="en-US" sz="850" dirty="0"/>
          </a:p>
        </p:txBody>
      </p:sp>
      <p:pic>
        <p:nvPicPr>
          <p:cNvPr id="51" name="Image 17" descr="preencoded.png"/>
          <p:cNvPicPr>
            <a:picLocks noChangeAspect="1"/>
          </p:cNvPicPr>
          <p:nvPr/>
        </p:nvPicPr>
        <p:blipFill>
          <a:blip r:embed="rId11"/>
          <a:stretch>
            <a:fillRect/>
          </a:stretch>
        </p:blipFill>
        <p:spPr>
          <a:xfrm>
            <a:off x="5048369" y="6860262"/>
            <a:ext cx="270986" cy="270986"/>
          </a:xfrm>
          <a:prstGeom prst="rect">
            <a:avLst/>
          </a:prstGeom>
        </p:spPr>
      </p:pic>
      <p:sp>
        <p:nvSpPr>
          <p:cNvPr id="52" name="Text 32"/>
          <p:cNvSpPr/>
          <p:nvPr/>
        </p:nvSpPr>
        <p:spPr>
          <a:xfrm>
            <a:off x="5048369" y="7266742"/>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Landing Zones</a:t>
            </a:r>
            <a:endParaRPr lang="en-US" sz="1100" dirty="0"/>
          </a:p>
        </p:txBody>
      </p:sp>
      <p:sp>
        <p:nvSpPr>
          <p:cNvPr id="53" name="Text 33"/>
          <p:cNvSpPr/>
          <p:nvPr/>
        </p:nvSpPr>
        <p:spPr>
          <a:xfrm>
            <a:off x="5048369" y="7509986"/>
            <a:ext cx="4533543"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Distinguished land vs. drone ship recovery, assessing unique challenges.</a:t>
            </a:r>
            <a:endParaRPr lang="en-US" sz="850" dirty="0"/>
          </a:p>
        </p:txBody>
      </p:sp>
      <p:pic>
        <p:nvPicPr>
          <p:cNvPr id="54" name="Image 18" descr="preencoded.png"/>
          <p:cNvPicPr>
            <a:picLocks noChangeAspect="1"/>
          </p:cNvPicPr>
          <p:nvPr/>
        </p:nvPicPr>
        <p:blipFill>
          <a:blip r:embed="rId12"/>
          <a:stretch>
            <a:fillRect/>
          </a:stretch>
        </p:blipFill>
        <p:spPr>
          <a:xfrm>
            <a:off x="9717405" y="6860262"/>
            <a:ext cx="270986" cy="270986"/>
          </a:xfrm>
          <a:prstGeom prst="rect">
            <a:avLst/>
          </a:prstGeom>
        </p:spPr>
      </p:pic>
      <p:sp>
        <p:nvSpPr>
          <p:cNvPr id="55" name="Text 34"/>
          <p:cNvSpPr/>
          <p:nvPr/>
        </p:nvSpPr>
        <p:spPr>
          <a:xfrm>
            <a:off x="9717405" y="7266742"/>
            <a:ext cx="1426369" cy="178237"/>
          </a:xfrm>
          <a:prstGeom prst="rect">
            <a:avLst/>
          </a:prstGeom>
          <a:noFill/>
          <a:ln/>
        </p:spPr>
        <p:txBody>
          <a:bodyPr wrap="none" lIns="0" tIns="0" rIns="0" bIns="0" rtlCol="0" anchor="t"/>
          <a:lstStyle/>
          <a:p>
            <a:pPr marL="0" indent="0" algn="l">
              <a:lnSpc>
                <a:spcPts val="1400"/>
              </a:lnSpc>
              <a:buNone/>
            </a:pPr>
            <a:r>
              <a:rPr lang="en-US" sz="1100" b="1" dirty="0">
                <a:solidFill>
                  <a:srgbClr val="272525"/>
                </a:solidFill>
                <a:latin typeface="Barlow Bold" pitchFamily="34" charset="0"/>
                <a:ea typeface="Barlow Bold" pitchFamily="34" charset="-122"/>
                <a:cs typeface="Barlow Bold" pitchFamily="34" charset="-120"/>
              </a:rPr>
              <a:t>Flight Paths</a:t>
            </a:r>
            <a:endParaRPr lang="en-US" sz="1100" dirty="0"/>
          </a:p>
        </p:txBody>
      </p:sp>
      <p:sp>
        <p:nvSpPr>
          <p:cNvPr id="56" name="Text 35"/>
          <p:cNvSpPr/>
          <p:nvPr/>
        </p:nvSpPr>
        <p:spPr>
          <a:xfrm>
            <a:off x="9717405" y="7509986"/>
            <a:ext cx="4533543" cy="173355"/>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Montserrat" pitchFamily="34" charset="0"/>
                <a:ea typeface="Montserrat" pitchFamily="34" charset="-122"/>
                <a:cs typeface="Montserrat" pitchFamily="34" charset="-120"/>
              </a:rPr>
              <a:t>Visualized trajectories to understand environmental and spatial impacts.</a:t>
            </a:r>
            <a:endParaRPr lang="en-US" sz="850" dirty="0"/>
          </a:p>
        </p:txBody>
      </p:sp>
      <p:sp>
        <p:nvSpPr>
          <p:cNvPr id="57" name="Rectangle 56">
            <a:extLst>
              <a:ext uri="{FF2B5EF4-FFF2-40B4-BE49-F238E27FC236}">
                <a16:creationId xmlns:a16="http://schemas.microsoft.com/office/drawing/2014/main" id="{59FC49AC-D30D-5808-1DF2-AC933175EB04}"/>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451134"/>
            <a:ext cx="819197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Predictive Analysis Methodology</a:t>
            </a:r>
            <a:endParaRPr lang="en-US" sz="4450" dirty="0"/>
          </a:p>
        </p:txBody>
      </p:sp>
      <p:sp>
        <p:nvSpPr>
          <p:cNvPr id="3" name="Text 1"/>
          <p:cNvSpPr/>
          <p:nvPr/>
        </p:nvSpPr>
        <p:spPr>
          <a:xfrm>
            <a:off x="758309" y="259711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Building an accurate prediction model involved rigorously testing several classification algorithms and evaluating their performance based on key metrics.</a:t>
            </a:r>
            <a:endParaRPr lang="en-US" sz="1700" dirty="0"/>
          </a:p>
        </p:txBody>
      </p:sp>
      <p:sp>
        <p:nvSpPr>
          <p:cNvPr id="4" name="Shape 2"/>
          <p:cNvSpPr/>
          <p:nvPr/>
        </p:nvSpPr>
        <p:spPr>
          <a:xfrm>
            <a:off x="758309" y="3534251"/>
            <a:ext cx="6448544" cy="3244215"/>
          </a:xfrm>
          <a:prstGeom prst="roundRect">
            <a:avLst>
              <a:gd name="adj" fmla="val 6011"/>
            </a:avLst>
          </a:prstGeom>
          <a:noFill/>
          <a:ln w="30480">
            <a:solidFill>
              <a:srgbClr val="C1C3D0"/>
            </a:solidFill>
            <a:prstDash val="solid"/>
          </a:ln>
          <a:effectLst>
            <a:outerShdw blurRad="53340" dist="26670" dir="13500000" algn="bl" rotWithShape="0">
              <a:srgbClr val="FFFFFF">
                <a:alpha val="70000"/>
              </a:srgbClr>
            </a:outerShdw>
          </a:effectLst>
        </p:spPr>
      </p:sp>
      <p:sp>
        <p:nvSpPr>
          <p:cNvPr id="5" name="Shape 3"/>
          <p:cNvSpPr/>
          <p:nvPr/>
        </p:nvSpPr>
        <p:spPr>
          <a:xfrm>
            <a:off x="788789" y="3564731"/>
            <a:ext cx="6387584" cy="649962"/>
          </a:xfrm>
          <a:prstGeom prst="roundRect">
            <a:avLst>
              <a:gd name="adj" fmla="val 24374"/>
            </a:avLst>
          </a:prstGeom>
          <a:solidFill>
            <a:srgbClr val="EEEFF5"/>
          </a:solidFill>
          <a:ln/>
          <a:effectLst>
            <a:outerShdw blurRad="53340" dist="26670" dir="13500000" algn="bl" rotWithShape="0">
              <a:srgbClr val="FFFFFF">
                <a:alpha val="70000"/>
              </a:srgbClr>
            </a:outerShdw>
          </a:effectLst>
        </p:spPr>
      </p:sp>
      <p:pic>
        <p:nvPicPr>
          <p:cNvPr id="6" name="Image 0" descr="preencoded.png"/>
          <p:cNvPicPr>
            <a:picLocks noChangeAspect="1"/>
          </p:cNvPicPr>
          <p:nvPr/>
        </p:nvPicPr>
        <p:blipFill>
          <a:blip r:embed="rId3"/>
          <a:stretch>
            <a:fillRect/>
          </a:stretch>
        </p:blipFill>
        <p:spPr>
          <a:xfrm>
            <a:off x="3820120" y="3686532"/>
            <a:ext cx="324922" cy="406241"/>
          </a:xfrm>
          <a:prstGeom prst="rect">
            <a:avLst/>
          </a:prstGeom>
        </p:spPr>
      </p:pic>
      <p:sp>
        <p:nvSpPr>
          <p:cNvPr id="7" name="Text 4"/>
          <p:cNvSpPr/>
          <p:nvPr/>
        </p:nvSpPr>
        <p:spPr>
          <a:xfrm>
            <a:off x="1005364" y="44312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Algorithms Tested</a:t>
            </a:r>
            <a:endParaRPr lang="en-US" sz="2200" dirty="0"/>
          </a:p>
        </p:txBody>
      </p:sp>
      <p:sp>
        <p:nvSpPr>
          <p:cNvPr id="8" name="Text 5"/>
          <p:cNvSpPr/>
          <p:nvPr/>
        </p:nvSpPr>
        <p:spPr>
          <a:xfrm>
            <a:off x="1005364" y="4917400"/>
            <a:ext cx="595443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Logistic Regression</a:t>
            </a:r>
            <a:endParaRPr lang="en-US" sz="1700" dirty="0"/>
          </a:p>
        </p:txBody>
      </p:sp>
      <p:sp>
        <p:nvSpPr>
          <p:cNvPr id="9" name="Text 6"/>
          <p:cNvSpPr/>
          <p:nvPr/>
        </p:nvSpPr>
        <p:spPr>
          <a:xfrm>
            <a:off x="1005364" y="5339834"/>
            <a:ext cx="595443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Decision Tree Classifier</a:t>
            </a:r>
            <a:endParaRPr lang="en-US" sz="1700" dirty="0"/>
          </a:p>
        </p:txBody>
      </p:sp>
      <p:sp>
        <p:nvSpPr>
          <p:cNvPr id="10" name="Text 7"/>
          <p:cNvSpPr/>
          <p:nvPr/>
        </p:nvSpPr>
        <p:spPr>
          <a:xfrm>
            <a:off x="1005364" y="5762268"/>
            <a:ext cx="595443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Support Vector Machine (SVM)</a:t>
            </a:r>
            <a:endParaRPr lang="en-US" sz="1700" dirty="0"/>
          </a:p>
        </p:txBody>
      </p:sp>
      <p:sp>
        <p:nvSpPr>
          <p:cNvPr id="11" name="Text 8"/>
          <p:cNvSpPr/>
          <p:nvPr/>
        </p:nvSpPr>
        <p:spPr>
          <a:xfrm>
            <a:off x="1005364" y="6184702"/>
            <a:ext cx="595443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K-Nearest Neighbors (KNN)</a:t>
            </a:r>
            <a:endParaRPr lang="en-US" sz="1700" dirty="0"/>
          </a:p>
        </p:txBody>
      </p:sp>
      <p:sp>
        <p:nvSpPr>
          <p:cNvPr id="12" name="Shape 9"/>
          <p:cNvSpPr/>
          <p:nvPr/>
        </p:nvSpPr>
        <p:spPr>
          <a:xfrm>
            <a:off x="7423428" y="3534251"/>
            <a:ext cx="6448663" cy="3244215"/>
          </a:xfrm>
          <a:prstGeom prst="roundRect">
            <a:avLst>
              <a:gd name="adj" fmla="val 6011"/>
            </a:avLst>
          </a:prstGeom>
          <a:noFill/>
          <a:ln w="30480">
            <a:solidFill>
              <a:srgbClr val="C1C3D0"/>
            </a:solidFill>
            <a:prstDash val="solid"/>
          </a:ln>
          <a:effectLst>
            <a:outerShdw blurRad="53340" dist="26670" dir="13500000" algn="bl" rotWithShape="0">
              <a:srgbClr val="FFFFFF">
                <a:alpha val="70000"/>
              </a:srgbClr>
            </a:outerShdw>
          </a:effectLst>
        </p:spPr>
      </p:sp>
      <p:sp>
        <p:nvSpPr>
          <p:cNvPr id="13" name="Shape 10"/>
          <p:cNvSpPr/>
          <p:nvPr/>
        </p:nvSpPr>
        <p:spPr>
          <a:xfrm>
            <a:off x="7453908" y="3564731"/>
            <a:ext cx="6387703" cy="649962"/>
          </a:xfrm>
          <a:prstGeom prst="roundRect">
            <a:avLst>
              <a:gd name="adj" fmla="val 24374"/>
            </a:avLst>
          </a:prstGeom>
          <a:solidFill>
            <a:srgbClr val="EEEFF5"/>
          </a:solidFill>
          <a:ln/>
          <a:effectLst>
            <a:outerShdw blurRad="53340" dist="26670" dir="13500000" algn="bl" rotWithShape="0">
              <a:srgbClr val="FFFFFF">
                <a:alpha val="70000"/>
              </a:srgbClr>
            </a:outerShdw>
          </a:effectLst>
        </p:spPr>
      </p:sp>
      <p:pic>
        <p:nvPicPr>
          <p:cNvPr id="14" name="Image 1" descr="preencoded.png"/>
          <p:cNvPicPr>
            <a:picLocks noChangeAspect="1"/>
          </p:cNvPicPr>
          <p:nvPr/>
        </p:nvPicPr>
        <p:blipFill>
          <a:blip r:embed="rId4"/>
          <a:stretch>
            <a:fillRect/>
          </a:stretch>
        </p:blipFill>
        <p:spPr>
          <a:xfrm>
            <a:off x="10485239" y="3686532"/>
            <a:ext cx="324922" cy="406241"/>
          </a:xfrm>
          <a:prstGeom prst="rect">
            <a:avLst/>
          </a:prstGeom>
        </p:spPr>
      </p:pic>
      <p:sp>
        <p:nvSpPr>
          <p:cNvPr id="15" name="Text 11"/>
          <p:cNvSpPr/>
          <p:nvPr/>
        </p:nvSpPr>
        <p:spPr>
          <a:xfrm>
            <a:off x="7670483" y="44312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Evaluation Metrics</a:t>
            </a:r>
            <a:endParaRPr lang="en-US" sz="2200" dirty="0"/>
          </a:p>
        </p:txBody>
      </p:sp>
      <p:sp>
        <p:nvSpPr>
          <p:cNvPr id="16" name="Text 12"/>
          <p:cNvSpPr/>
          <p:nvPr/>
        </p:nvSpPr>
        <p:spPr>
          <a:xfrm>
            <a:off x="7670483" y="4917400"/>
            <a:ext cx="5954554"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Accuracy: Overall correctness of predictions.</a:t>
            </a:r>
            <a:endParaRPr lang="en-US" sz="1700" dirty="0"/>
          </a:p>
        </p:txBody>
      </p:sp>
      <p:sp>
        <p:nvSpPr>
          <p:cNvPr id="17" name="Text 13"/>
          <p:cNvSpPr/>
          <p:nvPr/>
        </p:nvSpPr>
        <p:spPr>
          <a:xfrm>
            <a:off x="7670483" y="5339834"/>
            <a:ext cx="5954554"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F1-score: Balance between precision and recall, especially for imbalanced datasets.</a:t>
            </a:r>
            <a:endParaRPr lang="en-US" sz="1700" dirty="0"/>
          </a:p>
        </p:txBody>
      </p:sp>
      <p:sp>
        <p:nvSpPr>
          <p:cNvPr id="18" name="Rectangle 17">
            <a:extLst>
              <a:ext uri="{FF2B5EF4-FFF2-40B4-BE49-F238E27FC236}">
                <a16:creationId xmlns:a16="http://schemas.microsoft.com/office/drawing/2014/main" id="{87537CE7-F98E-F997-48E4-6536C991BD06}"/>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579483"/>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EDA Results:</a:t>
            </a:r>
            <a:endParaRPr lang="en-US" sz="4450" dirty="0"/>
          </a:p>
        </p:txBody>
      </p:sp>
      <p:sp>
        <p:nvSpPr>
          <p:cNvPr id="3" name="Text 1"/>
          <p:cNvSpPr/>
          <p:nvPr/>
        </p:nvSpPr>
        <p:spPr>
          <a:xfrm>
            <a:off x="758309" y="272546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Our exploratory data analysis revealed critical factors influencing Falcon 9 first stage landing success, providing valuable insights for future mission planning.</a:t>
            </a:r>
            <a:endParaRPr lang="en-US" sz="1700" dirty="0"/>
          </a:p>
        </p:txBody>
      </p:sp>
      <p:sp>
        <p:nvSpPr>
          <p:cNvPr id="4" name="Shape 2"/>
          <p:cNvSpPr/>
          <p:nvPr/>
        </p:nvSpPr>
        <p:spPr>
          <a:xfrm>
            <a:off x="758309" y="3662601"/>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5" name="Text 3"/>
          <p:cNvSpPr/>
          <p:nvPr/>
        </p:nvSpPr>
        <p:spPr>
          <a:xfrm>
            <a:off x="1462326" y="3737015"/>
            <a:ext cx="3129201"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Launch Site Significance</a:t>
            </a:r>
            <a:endParaRPr lang="en-US" sz="2200" dirty="0"/>
          </a:p>
        </p:txBody>
      </p:sp>
      <p:sp>
        <p:nvSpPr>
          <p:cNvPr id="6" name="Text 4"/>
          <p:cNvSpPr/>
          <p:nvPr/>
        </p:nvSpPr>
        <p:spPr>
          <a:xfrm>
            <a:off x="1462326" y="4223147"/>
            <a:ext cx="3486745" cy="242697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Analysis showed a notable difference in success rates across launch sites, with KSC LC 39A demonstrating superior performance, indicating optimized operational conditions.</a:t>
            </a:r>
            <a:endParaRPr lang="en-US" sz="1700" dirty="0"/>
          </a:p>
        </p:txBody>
      </p:sp>
      <p:sp>
        <p:nvSpPr>
          <p:cNvPr id="7" name="Shape 5"/>
          <p:cNvSpPr/>
          <p:nvPr/>
        </p:nvSpPr>
        <p:spPr>
          <a:xfrm>
            <a:off x="5219819" y="3662601"/>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8" name="Text 6"/>
          <p:cNvSpPr/>
          <p:nvPr/>
        </p:nvSpPr>
        <p:spPr>
          <a:xfrm>
            <a:off x="5923836" y="3737015"/>
            <a:ext cx="2935010"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Payload Mass Influence</a:t>
            </a:r>
            <a:endParaRPr lang="en-US" sz="2200" dirty="0"/>
          </a:p>
        </p:txBody>
      </p:sp>
      <p:sp>
        <p:nvSpPr>
          <p:cNvPr id="9" name="Text 7"/>
          <p:cNvSpPr/>
          <p:nvPr/>
        </p:nvSpPr>
        <p:spPr>
          <a:xfrm>
            <a:off x="5923836" y="4223147"/>
            <a:ext cx="3486745" cy="208026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Success rates generally improved with payload mass up to an optimal range, suggesting that missions with very heavy payloads introduce additional landing complexities.</a:t>
            </a:r>
            <a:endParaRPr lang="en-US" sz="1700" dirty="0"/>
          </a:p>
        </p:txBody>
      </p:sp>
      <p:sp>
        <p:nvSpPr>
          <p:cNvPr id="10" name="Shape 8"/>
          <p:cNvSpPr/>
          <p:nvPr/>
        </p:nvSpPr>
        <p:spPr>
          <a:xfrm>
            <a:off x="9681329" y="3662601"/>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1" name="Text 9"/>
          <p:cNvSpPr/>
          <p:nvPr/>
        </p:nvSpPr>
        <p:spPr>
          <a:xfrm>
            <a:off x="10385346" y="3737015"/>
            <a:ext cx="287750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Reusability Correlation</a:t>
            </a:r>
            <a:endParaRPr lang="en-US" sz="2200" dirty="0"/>
          </a:p>
        </p:txBody>
      </p:sp>
      <p:sp>
        <p:nvSpPr>
          <p:cNvPr id="12" name="Text 10"/>
          <p:cNvSpPr/>
          <p:nvPr/>
        </p:nvSpPr>
        <p:spPr>
          <a:xfrm>
            <a:off x="10385346" y="4223147"/>
            <a:ext cx="3486745" cy="242697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Interestingly, data indicated that more frequently reused boosters achieved higher landing success rates, underscoring the benefits of experience and iterative improvements.</a:t>
            </a:r>
            <a:endParaRPr lang="en-US" sz="1700" dirty="0"/>
          </a:p>
        </p:txBody>
      </p:sp>
      <p:sp>
        <p:nvSpPr>
          <p:cNvPr id="13" name="Rectangle 12">
            <a:extLst>
              <a:ext uri="{FF2B5EF4-FFF2-40B4-BE49-F238E27FC236}">
                <a16:creationId xmlns:a16="http://schemas.microsoft.com/office/drawing/2014/main" id="{ED8680C9-0ED0-D5EF-E60F-827C38CC4BE3}"/>
              </a:ext>
            </a:extLst>
          </p:cNvPr>
          <p:cNvSpPr/>
          <p:nvPr/>
        </p:nvSpPr>
        <p:spPr>
          <a:xfrm>
            <a:off x="12704781" y="7691718"/>
            <a:ext cx="1828800" cy="441063"/>
          </a:xfrm>
          <a:prstGeom prst="rect">
            <a:avLst/>
          </a:prstGeom>
          <a:solidFill>
            <a:srgbClr val="EEEFF5"/>
          </a:solidFill>
          <a:ln>
            <a:solidFill>
              <a:srgbClr val="EEEF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EEEFF5"/>
                </a:solidFill>
              </a:ln>
              <a:solidFill>
                <a:srgbClr val="EEEFF5"/>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5070</Words>
  <Application>Microsoft Office PowerPoint</Application>
  <PresentationFormat>Custom</PresentationFormat>
  <Paragraphs>424</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Barlow Bold</vt:lpstr>
      <vt:lpstr>Montserrat</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Timasha Wanninayake</cp:lastModifiedBy>
  <cp:revision>1</cp:revision>
  <dcterms:created xsi:type="dcterms:W3CDTF">2025-07-21T08:04:06Z</dcterms:created>
  <dcterms:modified xsi:type="dcterms:W3CDTF">2025-07-21T08:14:47Z</dcterms:modified>
</cp:coreProperties>
</file>